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9" r:id="rId3"/>
    <p:sldId id="260" r:id="rId4"/>
    <p:sldId id="261" r:id="rId5"/>
    <p:sldId id="262" r:id="rId6"/>
    <p:sldId id="265" r:id="rId7"/>
    <p:sldId id="266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5" r:id="rId24"/>
    <p:sldId id="284" r:id="rId25"/>
    <p:sldId id="286" r:id="rId26"/>
    <p:sldId id="288" r:id="rId27"/>
    <p:sldId id="289" r:id="rId2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7EC"/>
    <a:srgbClr val="2673A5"/>
    <a:srgbClr val="D2D6E6"/>
    <a:srgbClr val="478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74" d="100"/>
          <a:sy n="74" d="100"/>
        </p:scale>
        <p:origin x="139" y="91"/>
      </p:cViewPr>
      <p:guideLst/>
    </p:cSldViewPr>
  </p:slideViewPr>
  <p:outlineViewPr>
    <p:cViewPr>
      <p:scale>
        <a:sx n="33" d="100"/>
        <a:sy n="33" d="100"/>
      </p:scale>
      <p:origin x="0" y="-111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F3F73C60-9EF7-49AA-AB7E-0F41739D8DDD}"/>
              </a:ext>
            </a:extLst>
          </p:cNvPr>
          <p:cNvSpPr/>
          <p:nvPr/>
        </p:nvSpPr>
        <p:spPr>
          <a:xfrm>
            <a:off x="0" y="-1"/>
            <a:ext cx="12192000" cy="6278692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FB2235C-F080-4C84-B4F9-CE74C9F377D4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C63A1BEF-A3F8-40C5-96E6-74512F1BBEB4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4A95917-A7ED-4D69-894F-337C55BD4034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CE953AE2-6120-424D-859F-305928D2CB87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A7768B43-9A9B-4ED6-922E-F8DE62B5CA8E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E2C5E59-9B59-46A5-9B3B-4A1E3B94F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2673A5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167A79-E896-439E-A458-ED682434E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7565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0116A33C-DE38-425D-AF1E-E938203C3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B7B11DE9-74EE-9CBD-6028-E31D0A4C3A53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76A135EA-6988-40C6-E743-FC2921D57F08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3C680AE5-25BB-2FF8-4E94-4BFB18886C8B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2AC81CD8-07DF-6C10-10DA-8C0DB9F7D493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0103A4DF-70C2-77EC-8610-4658B0850586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5" name="Rechteck 24">
            <a:extLst>
              <a:ext uri="{FF2B5EF4-FFF2-40B4-BE49-F238E27FC236}">
                <a16:creationId xmlns:a16="http://schemas.microsoft.com/office/drawing/2014/main" id="{41D0ADBE-71AF-80E8-051A-3A11096C1B13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875B8761-79CD-EB9C-0284-BD5F0523A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28" name="Datumsplatzhalter 3">
            <a:extLst>
              <a:ext uri="{FF2B5EF4-FFF2-40B4-BE49-F238E27FC236}">
                <a16:creationId xmlns:a16="http://schemas.microsoft.com/office/drawing/2014/main" id="{3E58B7C0-72E5-BF02-DCDD-35011F7926CE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55C0FAC-141C-4781-9163-4D3095122B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17" y="312685"/>
            <a:ext cx="3729645" cy="176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39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47FE07C-2527-4D9A-86C2-A5270B361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ACE5A6-DEFA-4C83-AB52-6375A0CB4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57565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5D33B6-96B6-4CD9-9DBF-25BE978E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FB9A06-C13E-49EB-9542-24E7D8A3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763616-98BE-4E43-A35A-4F7FD3E0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B4097C3-78FF-796A-2C4D-8EDED1DAFF7C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3103F037-AC2A-3D5C-EDA4-C658FD3D42C6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AC1AD6F3-C357-8E6C-FF48-238E4E4EB9D5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F70FE324-D5E3-FA1F-70A4-A8BFADEF3875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DE10E1F8-4A72-811C-0478-07D46DA6FFCF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D2E7A971-A5E1-685B-A47F-DECABC25B600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3F4780E2-4D29-EBE1-81C7-9B178484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44447C7C-61DE-BE3D-53FF-1569B6A1E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0D360F7-CCE2-1C64-2CA2-A81785A8CE9D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3C906D-D074-4889-9E0A-39025BD09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011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51AA1F-E307-5C19-9D63-3A215EE35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noFill/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8BD9F2-4370-4A80-B907-8B757E882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1D8C323-0A67-BA6B-D6CF-F35E2565C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743DF3C-C33A-8EF5-49A4-302C73EAC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4EF0456-2C2B-3C5A-8E29-624C7C33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B51DBBD-E8F4-3088-CB98-96631D98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DFCAC13-98C9-4A7D-5179-F601A9DF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E6061DA-B43C-5B57-9E4F-2FA5A087757B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2B752B5-E19D-628B-AF7F-E005FC3BDC16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AC539205-885D-81E0-407F-6DF8F2682896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12D18AC3-4AE1-A6E8-B367-2111BE0E0303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AD458BA4-A704-97E9-D547-D3D000FE601F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Rechteck 14">
            <a:extLst>
              <a:ext uri="{FF2B5EF4-FFF2-40B4-BE49-F238E27FC236}">
                <a16:creationId xmlns:a16="http://schemas.microsoft.com/office/drawing/2014/main" id="{4E1882D9-E371-1A6C-E0C4-090EC3F5C761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03CD3969-D02F-A434-9DFF-A7ACB9391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D5729CFE-5E96-A93E-4D82-B90C13050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8" name="Datumsplatzhalter 3">
            <a:extLst>
              <a:ext uri="{FF2B5EF4-FFF2-40B4-BE49-F238E27FC236}">
                <a16:creationId xmlns:a16="http://schemas.microsoft.com/office/drawing/2014/main" id="{5E7B1D09-B1EF-7337-F56B-FD51F97FEB27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9843DCA8-5EE1-13F0-A80C-483D6DD9B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012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51AA1F-E307-5C19-9D63-3A215EE35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CAE7EC"/>
          </a:solidFill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8BD9F2-4370-4A80-B907-8B757E882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1D8C323-0A67-BA6B-D6CF-F35E2565C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CAE7EC"/>
          </a:solidFill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743DF3C-C33A-8EF5-49A4-302C73EAC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4EF0456-2C2B-3C5A-8E29-624C7C33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B51DBBD-E8F4-3088-CB98-96631D98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DFCAC13-98C9-4A7D-5179-F601A9DF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E6061DA-B43C-5B57-9E4F-2FA5A087757B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2B752B5-E19D-628B-AF7F-E005FC3BDC16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AC539205-885D-81E0-407F-6DF8F2682896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12D18AC3-4AE1-A6E8-B367-2111BE0E0303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AD458BA4-A704-97E9-D547-D3D000FE601F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Rechteck 14">
            <a:extLst>
              <a:ext uri="{FF2B5EF4-FFF2-40B4-BE49-F238E27FC236}">
                <a16:creationId xmlns:a16="http://schemas.microsoft.com/office/drawing/2014/main" id="{4E1882D9-E371-1A6C-E0C4-090EC3F5C761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03CD3969-D02F-A434-9DFF-A7ACB9391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D5729CFE-5E96-A93E-4D82-B90C13050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8" name="Datumsplatzhalter 3">
            <a:extLst>
              <a:ext uri="{FF2B5EF4-FFF2-40B4-BE49-F238E27FC236}">
                <a16:creationId xmlns:a16="http://schemas.microsoft.com/office/drawing/2014/main" id="{5E7B1D09-B1EF-7337-F56B-FD51F97FEB27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5BF5D614-85AA-6D02-7A3A-CDB3F04B6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1196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D8504F-B4AD-F07A-E1C3-4D9C59216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CAE7EC"/>
          </a:solidFill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3427BF-2779-E14B-DD58-6FFA84C50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CAE7EC"/>
          </a:solidFill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A1A17D-BD25-B115-576C-D09F63E4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78BAC9-E7F5-4358-D191-B6F125623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FF6620-F67B-30FE-687A-DF76309E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756D7C8-75B0-87BB-966E-6865F4823995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ECF3094-E1AB-8CA7-2DDB-718D35B8C6C1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46D3506-4539-EE6D-598A-B98FD2106BCC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2D403F82-76E2-571B-7F13-291CEC27D490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98789EE-4E49-C70D-30F3-281C8DA0A34B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64FEAD68-AAC4-026E-56F9-0C901E9A0922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80E7ABBD-F107-7CF8-631D-B5671A877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7C2EBAF-B990-18D9-70E0-F82A28B89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B3A9E4F0-E7E7-3BB0-2D12-C3C28DAACA2B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7975373E-DE9C-1F16-8037-68D1489C0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5408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D8504F-B4AD-F07A-E1C3-4D9C59216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D2D6E6"/>
          </a:solidFill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3427BF-2779-E14B-DD58-6FFA84C50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CAE7EC"/>
          </a:solidFill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A1A17D-BD25-B115-576C-D09F63E4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78BAC9-E7F5-4358-D191-B6F125623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FF6620-F67B-30FE-687A-DF76309E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756D7C8-75B0-87BB-966E-6865F4823995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ECF3094-E1AB-8CA7-2DDB-718D35B8C6C1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46D3506-4539-EE6D-598A-B98FD2106BCC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2D403F82-76E2-571B-7F13-291CEC27D490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98789EE-4E49-C70D-30F3-281C8DA0A34B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64FEAD68-AAC4-026E-56F9-0C901E9A0922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80E7ABBD-F107-7CF8-631D-B5671A877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7C2EBAF-B990-18D9-70E0-F82A28B89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B3A9E4F0-E7E7-3BB0-2D12-C3C28DAACA2B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21181843-F5F1-C18E-5729-82DEFDDFB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7557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65BB4A-C41E-6A3B-797E-670D7B30A0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AF8ADE2-92E3-D7B8-6CBB-921AE5CB9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25BC33-7A30-47B7-8D7B-13067E3DE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709CF8-D65E-4B45-6FD1-8494147A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B6EA3B-CE8C-0017-3D2C-1958CA2F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3F0B193-F6A2-9807-BA0C-978B011922C5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9E4E3201-6E24-1AD3-7912-401582C2938A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C548C4F1-8AB2-83F9-05BE-CA33FDBDD92E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0C58BD10-32D5-2049-EBEF-11248C2CE500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3118BA1F-DC53-5138-0E0E-59F08A41B085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BE754275-E3D4-6CDF-C4FD-692EBA1E5B49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F5B8EEA2-CE76-5387-56F0-DB79E24CC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4F044982-F457-5A77-0F6D-F8D4F036F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A5FB8AC0-D662-97C9-263B-74C4FAEBB98A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81A218-2E96-062D-5B8F-CBE6FDB1C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9278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725594-E9B0-796D-B76C-F13019BD8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1AAE2D1-AB1A-81B7-9972-9EFA58EF1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solidFill>
            <a:srgbClr val="CAE7EC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1AEF19-06DC-B158-0503-9D8EF91C2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908B6C-BEB7-EAC8-8F29-C6215B006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976BCB-0370-9445-E2ED-DD0872D5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E784DC3-4E9A-09D5-D3A9-B7509BC29B03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3C6FD7B3-DC19-9DC9-D986-FCBAA07FC3E7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4E4B4342-848C-FA36-969E-DBDFB90DC613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FCA75EC6-8330-D814-85F0-8630AF62E3F0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74423629-735D-1879-8C17-EEED8D2779C4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EC89D7F8-8246-A977-A6FF-842825444C8C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1DE80156-11D4-2C87-910E-75564360A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EF489178-0E72-5A36-83B0-729D4012E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4AC7B5A7-7708-4968-4932-3B6911E2C879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D218E0-E7D9-90E5-4B4D-6521FD4A1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838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310800-B250-7254-033C-EFF77A7DE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68DF6E4-3DF8-52FB-26B3-749100866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7AD9A8-B292-466A-084E-192677B012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6B5EE2-5F96-74D8-A4AC-91125C932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D68796-6DB7-A9C4-CA38-80F9C9F00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908060A-1BE0-8965-3F13-977057637683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0FCDC7BB-A16C-7436-9B3F-FEE4FEDE131C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1D6AD218-6179-1A25-DA2A-32BBF9A48BC9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EBB2D152-8AD1-9740-1322-4E6EE86C9BD9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9B4A0BC-5088-338B-43C2-BAE7FD7F2188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" name="Rechteck 11">
            <a:extLst>
              <a:ext uri="{FF2B5EF4-FFF2-40B4-BE49-F238E27FC236}">
                <a16:creationId xmlns:a16="http://schemas.microsoft.com/office/drawing/2014/main" id="{D611840D-8762-99C4-D906-B35B9D87A572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6A4A0C3-2AB6-A8C2-3E61-AE8942B34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8CA51542-B8DE-307D-E2D6-52B10ECF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5" name="Datumsplatzhalter 3">
            <a:extLst>
              <a:ext uri="{FF2B5EF4-FFF2-40B4-BE49-F238E27FC236}">
                <a16:creationId xmlns:a16="http://schemas.microsoft.com/office/drawing/2014/main" id="{9735C32F-FF2D-7D9E-2004-4786227943B7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</p:spTree>
    <p:extLst>
      <p:ext uri="{BB962C8B-B14F-4D97-AF65-F5344CB8AC3E}">
        <p14:creationId xmlns:p14="http://schemas.microsoft.com/office/powerpoint/2010/main" val="23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C9EB98BB-ADB2-4647-8C5D-7F31F4C8EE2B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967046-74EE-47AE-B434-940D90A2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49"/>
            <a:ext cx="10515600" cy="48631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DC7C1040-6970-4BB8-8781-35CF6DB1E1E6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D608EED8-78D4-492C-9A3C-6A34E0D10669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E9EC9BFE-1FF0-45DC-834D-AFECBC4DB493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C21EA291-F98F-438E-9685-5EB7D78C5FBD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0" name="Rechteck 19">
            <a:extLst>
              <a:ext uri="{FF2B5EF4-FFF2-40B4-BE49-F238E27FC236}">
                <a16:creationId xmlns:a16="http://schemas.microsoft.com/office/drawing/2014/main" id="{DB865181-E60D-43D6-9FAB-B3C371A39F3A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7B4B88DE-B9EC-4334-83B0-5096ED6EE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BE56D989-9057-405D-AE11-B7CCE5808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23" name="Datumsplatzhalter 3">
            <a:extLst>
              <a:ext uri="{FF2B5EF4-FFF2-40B4-BE49-F238E27FC236}">
                <a16:creationId xmlns:a16="http://schemas.microsoft.com/office/drawing/2014/main" id="{698D0429-971D-4B23-A547-184CB48467FB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C3BA544-1A98-4BF5-92B9-B509DA5C4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665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DF5BE1-20F7-44B4-B660-ACB2BD599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4890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rgbClr val="57565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AF3446-7E53-4210-845D-8AFAFC92E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14130"/>
            <a:ext cx="5157787" cy="3684588"/>
          </a:xfrm>
        </p:spPr>
        <p:txBody>
          <a:bodyPr/>
          <a:lstStyle>
            <a:lvl1pPr>
              <a:defRPr>
                <a:solidFill>
                  <a:srgbClr val="575656"/>
                </a:solidFill>
              </a:defRPr>
            </a:lvl1pPr>
            <a:lvl2pPr>
              <a:defRPr>
                <a:solidFill>
                  <a:srgbClr val="575656"/>
                </a:solidFill>
              </a:defRPr>
            </a:lvl2pPr>
            <a:lvl3pPr>
              <a:defRPr>
                <a:solidFill>
                  <a:srgbClr val="575656"/>
                </a:solidFill>
              </a:defRPr>
            </a:lvl3pPr>
            <a:lvl4pPr>
              <a:defRPr>
                <a:solidFill>
                  <a:srgbClr val="575656"/>
                </a:solidFill>
              </a:defRPr>
            </a:lvl4pPr>
            <a:lvl5pPr>
              <a:defRPr>
                <a:solidFill>
                  <a:srgbClr val="575656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ECF33AB-2C2E-4B4F-9210-1447FFF6E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65527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rgbClr val="57565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C333E1-F8CA-462E-B8E3-B2B9E728D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47378"/>
            <a:ext cx="5183188" cy="3684588"/>
          </a:xfrm>
        </p:spPr>
        <p:txBody>
          <a:bodyPr/>
          <a:lstStyle>
            <a:lvl1pPr>
              <a:defRPr>
                <a:solidFill>
                  <a:srgbClr val="575656"/>
                </a:solidFill>
              </a:defRPr>
            </a:lvl1pPr>
            <a:lvl2pPr>
              <a:defRPr>
                <a:solidFill>
                  <a:srgbClr val="575656"/>
                </a:solidFill>
              </a:defRPr>
            </a:lvl2pPr>
            <a:lvl3pPr>
              <a:defRPr>
                <a:solidFill>
                  <a:srgbClr val="575656"/>
                </a:solidFill>
              </a:defRPr>
            </a:lvl3pPr>
            <a:lvl4pPr>
              <a:defRPr>
                <a:solidFill>
                  <a:srgbClr val="575656"/>
                </a:solidFill>
              </a:defRPr>
            </a:lvl4pPr>
            <a:lvl5pPr>
              <a:defRPr>
                <a:solidFill>
                  <a:srgbClr val="575656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893ED3-690F-4126-BD1D-6FBDA7925F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0B18606-0A25-47BD-94E7-9392381E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5985FC3-C249-4CC8-9F94-BD1F038C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2DEEC27-1EF7-771D-AEE8-1B8780585E16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4E2BAF4-F9C6-4EBA-FFD5-EC8E41596460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736A582D-303F-9B3E-F89D-1B130F813156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F94DD7B0-5695-16C1-3627-8482F633211A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22E48A26-0422-5565-35DE-79A5BB871890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Rechteck 14">
            <a:extLst>
              <a:ext uri="{FF2B5EF4-FFF2-40B4-BE49-F238E27FC236}">
                <a16:creationId xmlns:a16="http://schemas.microsoft.com/office/drawing/2014/main" id="{7032E72F-886C-A273-3168-7F77075A0B8B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34586F12-D4E2-CF38-5C59-6073B0585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98D5299-A672-7006-BC4D-DEB0E6A0C5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8" name="Datumsplatzhalter 3">
            <a:extLst>
              <a:ext uri="{FF2B5EF4-FFF2-40B4-BE49-F238E27FC236}">
                <a16:creationId xmlns:a16="http://schemas.microsoft.com/office/drawing/2014/main" id="{F75EC095-C207-AE84-E628-2987BB8667A7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5E772C3E-F6CB-0085-2648-129936F67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043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D70157-BF0F-42A1-A71D-B65AD1120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49"/>
            <a:ext cx="5181600" cy="4863114"/>
          </a:xfrm>
          <a:solidFill>
            <a:srgbClr val="CAE7EC"/>
          </a:solidFill>
        </p:spPr>
        <p:txBody>
          <a:bodyPr/>
          <a:lstStyle>
            <a:lvl1pPr>
              <a:defRPr>
                <a:solidFill>
                  <a:srgbClr val="575656"/>
                </a:solidFill>
              </a:defRPr>
            </a:lvl1pPr>
            <a:lvl2pPr>
              <a:defRPr>
                <a:solidFill>
                  <a:srgbClr val="575656"/>
                </a:solidFill>
              </a:defRPr>
            </a:lvl2pPr>
            <a:lvl3pPr>
              <a:defRPr>
                <a:solidFill>
                  <a:srgbClr val="575656"/>
                </a:solidFill>
              </a:defRPr>
            </a:lvl3pPr>
            <a:lvl4pPr>
              <a:defRPr>
                <a:solidFill>
                  <a:srgbClr val="575656"/>
                </a:solidFill>
              </a:defRPr>
            </a:lvl4pPr>
            <a:lvl5pPr>
              <a:defRPr>
                <a:solidFill>
                  <a:srgbClr val="575656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DB6EC4-94A2-4B47-B755-216F0D774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49"/>
            <a:ext cx="5181600" cy="4863114"/>
          </a:xfrm>
          <a:solidFill>
            <a:srgbClr val="CAE7EC"/>
          </a:solidFill>
        </p:spPr>
        <p:txBody>
          <a:bodyPr/>
          <a:lstStyle>
            <a:lvl1pPr>
              <a:defRPr>
                <a:solidFill>
                  <a:srgbClr val="575656"/>
                </a:solidFill>
              </a:defRPr>
            </a:lvl1pPr>
            <a:lvl2pPr>
              <a:defRPr>
                <a:solidFill>
                  <a:srgbClr val="575656"/>
                </a:solidFill>
              </a:defRPr>
            </a:lvl2pPr>
            <a:lvl3pPr>
              <a:defRPr>
                <a:solidFill>
                  <a:srgbClr val="575656"/>
                </a:solidFill>
              </a:defRPr>
            </a:lvl3pPr>
            <a:lvl4pPr>
              <a:defRPr>
                <a:solidFill>
                  <a:srgbClr val="575656"/>
                </a:solidFill>
              </a:defRPr>
            </a:lvl4pPr>
            <a:lvl5pPr>
              <a:defRPr>
                <a:solidFill>
                  <a:srgbClr val="575656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3482D4-42FE-4228-B970-3BC8213A3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8EBA60-4AE1-410D-B807-6C6C1A146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3C2A5C8-D5B8-4627-92CC-22A38301D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A6D7369-B080-94AF-F865-EB09FED96E0A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102F25A-A25B-8D4F-9D53-2C09C52ED539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3ECD297-A79D-7B02-48AE-B43133B975E2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9E10DCCD-F62C-BB00-DE25-91F91D1691C7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FE2D02F7-2E93-2CE5-E5C8-7CA73566C015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45B7641C-5553-FBCC-AE43-992599A22D2F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248D5E51-3DA5-037C-34C7-87D0F5ADCC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298929B5-2BD9-B283-05CC-D3490C0D0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AFA0E8F6-F6D4-1C0F-1C22-52D6E020CB00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CEFEC704-784C-746C-5BB1-5E915DE42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015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07EB62-FD4E-448B-84AF-E1268A1A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A2A2F1-BF83-44AD-8573-F79D5956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55D66C3-61EF-4C4A-A4CE-57B79C66E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C9F0E5C-43B6-182F-B310-E412151D4422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37914295-D0F9-40BE-1EE8-0FCCB8400BA6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26DD6D0-449E-3FB6-C206-E467BCBEAEE3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80EE5671-45D8-98BE-E046-6DBB4CAC4FAE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17958E5-614B-298E-A9DD-82CDA02C3792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1" name="Rechteck 10">
            <a:extLst>
              <a:ext uri="{FF2B5EF4-FFF2-40B4-BE49-F238E27FC236}">
                <a16:creationId xmlns:a16="http://schemas.microsoft.com/office/drawing/2014/main" id="{69475FB1-ED5C-4EC9-08B5-E383E5AF72D8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EF544CC-4E08-ABC7-6EE7-A38C189DC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2E7B6BC-6A4B-ABEA-0D43-37938F7A7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4" name="Datumsplatzhalter 3">
            <a:extLst>
              <a:ext uri="{FF2B5EF4-FFF2-40B4-BE49-F238E27FC236}">
                <a16:creationId xmlns:a16="http://schemas.microsoft.com/office/drawing/2014/main" id="{131B4FDA-5F99-12D3-2CD6-EBFB79698347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0082B3A0-BF5E-BAC6-68C4-1C5902A78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329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07EB62-FD4E-448B-84AF-E1268A1A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A2A2F1-BF83-44AD-8573-F79D5956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55D66C3-61EF-4C4A-A4CE-57B79C66E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C9F0E5C-43B6-182F-B310-E412151D4422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37914295-D0F9-40BE-1EE8-0FCCB8400BA6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26DD6D0-449E-3FB6-C206-E467BCBEAEE3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80EE5671-45D8-98BE-E046-6DBB4CAC4FAE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17958E5-614B-298E-A9DD-82CDA02C3792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1" name="Rechteck 10">
            <a:extLst>
              <a:ext uri="{FF2B5EF4-FFF2-40B4-BE49-F238E27FC236}">
                <a16:creationId xmlns:a16="http://schemas.microsoft.com/office/drawing/2014/main" id="{69475FB1-ED5C-4EC9-08B5-E383E5AF72D8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EF544CC-4E08-ABC7-6EE7-A38C189DC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2E7B6BC-6A4B-ABEA-0D43-37938F7A7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4" name="Datumsplatzhalter 3">
            <a:extLst>
              <a:ext uri="{FF2B5EF4-FFF2-40B4-BE49-F238E27FC236}">
                <a16:creationId xmlns:a16="http://schemas.microsoft.com/office/drawing/2014/main" id="{131B4FDA-5F99-12D3-2CD6-EBFB79698347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0082B3A0-BF5E-BAC6-68C4-1C5902A78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4"/>
            <a:ext cx="9583189" cy="8735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0572532-8261-0E91-F510-9CC9867936D9}"/>
              </a:ext>
            </a:extLst>
          </p:cNvPr>
          <p:cNvSpPr/>
          <p:nvPr userDrawn="1"/>
        </p:nvSpPr>
        <p:spPr>
          <a:xfrm>
            <a:off x="0" y="1764728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512F6CB-E8E5-5ACF-4E22-A54057A68127}"/>
              </a:ext>
            </a:extLst>
          </p:cNvPr>
          <p:cNvSpPr/>
          <p:nvPr userDrawn="1"/>
        </p:nvSpPr>
        <p:spPr>
          <a:xfrm>
            <a:off x="0" y="4046286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31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BD383A8-2170-42D9-8291-C88114593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2A1CCA2-A630-4F73-B16B-86FC4730A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33F7B6-8C31-4387-884F-C9EC8B5CE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D8AC1B3-9EC7-6118-6F0E-0171B468F851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42DB7E0-B851-9CD0-6607-55FFA39FCF11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CAD18285-BDED-4DB2-0754-09822A249435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26AF2DA3-A008-29FC-2986-C4601F18D2A8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E12F8FBF-3C4F-22F7-7D08-9836FEC7A9F2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" name="Rechteck 9">
            <a:extLst>
              <a:ext uri="{FF2B5EF4-FFF2-40B4-BE49-F238E27FC236}">
                <a16:creationId xmlns:a16="http://schemas.microsoft.com/office/drawing/2014/main" id="{5C25A7FA-FE9E-20D5-41E4-0F3A41FB1EC5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6AA5348-8AEB-89F0-3A1F-A022C70C1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CF768C81-3972-A41A-C569-A6C518E02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1622817C-F84D-5C12-E5DA-630FB93F9A81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</p:spTree>
    <p:extLst>
      <p:ext uri="{BB962C8B-B14F-4D97-AF65-F5344CB8AC3E}">
        <p14:creationId xmlns:p14="http://schemas.microsoft.com/office/powerpoint/2010/main" val="129377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AB742D-C49B-4CBF-8A22-AB400AE49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575656"/>
                </a:solidFill>
              </a:defRPr>
            </a:lvl1pPr>
            <a:lvl2pPr>
              <a:defRPr sz="2800">
                <a:solidFill>
                  <a:srgbClr val="575656"/>
                </a:solidFill>
              </a:defRPr>
            </a:lvl2pPr>
            <a:lvl3pPr>
              <a:defRPr sz="2400">
                <a:solidFill>
                  <a:srgbClr val="575656"/>
                </a:solidFill>
              </a:defRPr>
            </a:lvl3pPr>
            <a:lvl4pPr>
              <a:defRPr sz="2000">
                <a:solidFill>
                  <a:srgbClr val="575656"/>
                </a:solidFill>
              </a:defRPr>
            </a:lvl4pPr>
            <a:lvl5pPr>
              <a:defRPr sz="2000">
                <a:solidFill>
                  <a:srgbClr val="57565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650090-CDB5-4431-AB7E-259FDD7F9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57565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871034-8AFB-4276-8DED-A4814EB0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30C5C8-5C5A-41B9-991A-DD57972EA4E7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03DFFD-54EC-4EFF-99CF-6B39C075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271B0D-B838-4EB0-92F7-37E63FB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848AA2-1573-4AA6-B215-EFFDE03236F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E2000CB-0C0D-485F-739B-296D9289B5DB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688DB9A-5C5E-A41D-F385-EC3C3BE70E7E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BEDCDE95-9E0B-C499-0B6B-D0446BE2C0CB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0FD4F85F-0E00-EAA5-7C7C-196CC6A52DEB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301C799D-A6F4-C78F-28C1-E6F49D7D48EE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4C5E4E97-1A5B-6AD7-BE7B-8D63B7B9762E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89A1F9B1-0948-BD45-FA2F-7D4186C78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9037687E-EBA5-210F-A7EA-2D98E62B1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24B00196-064D-9D4D-061F-3BA4C09E8203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CF59A0-90F9-45C3-B9F7-6FBDBDC6E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190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FABB1C36-8318-8B91-3BA1-4A65EFE6362A}"/>
              </a:ext>
            </a:extLst>
          </p:cNvPr>
          <p:cNvSpPr/>
          <p:nvPr/>
        </p:nvSpPr>
        <p:spPr>
          <a:xfrm>
            <a:off x="0" y="-1"/>
            <a:ext cx="12192000" cy="702745"/>
          </a:xfrm>
          <a:prstGeom prst="rect">
            <a:avLst/>
          </a:prstGeom>
          <a:solidFill>
            <a:srgbClr val="CA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D193A9A-80BB-40B3-9B54-E0D0CD9D51A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059" y="142028"/>
            <a:ext cx="2181871" cy="1029792"/>
          </a:xfrm>
          <a:prstGeom prst="rect">
            <a:avLst/>
          </a:prstGeom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A19571-B944-6958-0684-04FDED6FC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8FCAA81-AF4E-2DD9-AF6F-1F444F373F47}"/>
              </a:ext>
            </a:extLst>
          </p:cNvPr>
          <p:cNvSpPr/>
          <p:nvPr/>
        </p:nvSpPr>
        <p:spPr>
          <a:xfrm>
            <a:off x="0" y="6418949"/>
            <a:ext cx="12192000" cy="436885"/>
          </a:xfrm>
          <a:prstGeom prst="rect">
            <a:avLst/>
          </a:prstGeom>
          <a:solidFill>
            <a:srgbClr val="26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DFA1D05C-F044-55F6-6479-179E6F64F735}"/>
              </a:ext>
            </a:extLst>
          </p:cNvPr>
          <p:cNvGrpSpPr/>
          <p:nvPr/>
        </p:nvGrpSpPr>
        <p:grpSpPr>
          <a:xfrm>
            <a:off x="-1290" y="6243835"/>
            <a:ext cx="12195830" cy="192380"/>
            <a:chOff x="95250" y="5928566"/>
            <a:chExt cx="12195830" cy="192380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D8E74EE1-6D0E-95CD-38DA-C6B5D3CD0B92}"/>
                </a:ext>
              </a:extLst>
            </p:cNvPr>
            <p:cNvSpPr/>
            <p:nvPr/>
          </p:nvSpPr>
          <p:spPr>
            <a:xfrm flipV="1">
              <a:off x="95250" y="6058348"/>
              <a:ext cx="12192000" cy="62598"/>
            </a:xfrm>
            <a:prstGeom prst="rect">
              <a:avLst/>
            </a:prstGeom>
            <a:solidFill>
              <a:srgbClr val="575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ED5B79D-8C6A-4B24-4C00-E57549C4BF4D}"/>
                </a:ext>
              </a:extLst>
            </p:cNvPr>
            <p:cNvSpPr/>
            <p:nvPr/>
          </p:nvSpPr>
          <p:spPr>
            <a:xfrm flipV="1">
              <a:off x="99080" y="5993205"/>
              <a:ext cx="12192000" cy="62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9D1EAB45-A59E-20DB-FC72-2B5CADD3374B}"/>
                </a:ext>
              </a:extLst>
            </p:cNvPr>
            <p:cNvSpPr/>
            <p:nvPr/>
          </p:nvSpPr>
          <p:spPr>
            <a:xfrm flipV="1">
              <a:off x="97790" y="5928566"/>
              <a:ext cx="12192000" cy="62598"/>
            </a:xfrm>
            <a:prstGeom prst="rect">
              <a:avLst/>
            </a:prstGeom>
            <a:solidFill>
              <a:srgbClr val="CAE7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42D13364-1BBE-2C23-8DFC-8963A8839CF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433944" y="6436215"/>
            <a:ext cx="404986" cy="400768"/>
          </a:xfrm>
          <a:prstGeom prst="rect">
            <a:avLst/>
          </a:prstGeom>
        </p:spPr>
      </p:pic>
      <p:sp>
        <p:nvSpPr>
          <p:cNvPr id="15" name="Datumsplatzhalter 3">
            <a:extLst>
              <a:ext uri="{FF2B5EF4-FFF2-40B4-BE49-F238E27FC236}">
                <a16:creationId xmlns:a16="http://schemas.microsoft.com/office/drawing/2014/main" id="{F2ADD245-7EA0-6FAE-CD7D-64A2D71D952B}"/>
              </a:ext>
            </a:extLst>
          </p:cNvPr>
          <p:cNvSpPr txBox="1">
            <a:spLocks/>
          </p:cNvSpPr>
          <p:nvPr/>
        </p:nvSpPr>
        <p:spPr>
          <a:xfrm>
            <a:off x="219074" y="6486679"/>
            <a:ext cx="1172527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b="1" kern="1200">
                <a:solidFill>
                  <a:srgbClr val="CAE7EC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AG Lungensport in Deutschland e.V.                                                                                                                                                 www.lungensport.org         lungensport@atemwegsliga.de          </a:t>
            </a: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9FB474F-FF73-60B1-FB20-0C00C5756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39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9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673A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7565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7565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7565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65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65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11FB8-54D8-2732-91B9-9259E4898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139" y="872455"/>
            <a:ext cx="10575721" cy="3509963"/>
          </a:xfrm>
        </p:spPr>
        <p:txBody>
          <a:bodyPr>
            <a:normAutofit/>
          </a:bodyPr>
          <a:lstStyle/>
          <a:p>
            <a:r>
              <a:rPr lang="de-DE" sz="4800" dirty="0"/>
              <a:t>Ambulanter Lungensport und körperliches Training bei Patienten mit Atemwegs- und Lungenkrankheiten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65476D3-7331-C9DA-8889-C026C6CE1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542669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H. </a:t>
            </a:r>
            <a:r>
              <a:rPr lang="de-DE" dirty="0" err="1"/>
              <a:t>Worth</a:t>
            </a:r>
            <a:r>
              <a:rPr lang="de-DE" dirty="0"/>
              <a:t>, R. Bock, M. Frisch, O. Göhl, E. Grünig, R. Glöckl, M. Limbach, K. Schultz, M. Spielmanns, K. Taube, S. Teschler, H. Watz</a:t>
            </a:r>
          </a:p>
          <a:p>
            <a:endParaRPr lang="de-DE" sz="1900" dirty="0"/>
          </a:p>
          <a:p>
            <a:r>
              <a:rPr lang="de-DE" sz="1900" dirty="0"/>
              <a:t>Pneumologie 2021; 75:44-56, DOI: 10.1055/a-1224-6024,</a:t>
            </a:r>
          </a:p>
          <a:p>
            <a:r>
              <a:rPr lang="de-DE" sz="1900" dirty="0"/>
              <a:t>Dustri; 2021. ISBN 978-3-87185-573-3.</a:t>
            </a:r>
          </a:p>
        </p:txBody>
      </p:sp>
    </p:spTree>
    <p:extLst>
      <p:ext uri="{BB962C8B-B14F-4D97-AF65-F5344CB8AC3E}">
        <p14:creationId xmlns:p14="http://schemas.microsoft.com/office/powerpoint/2010/main" val="3790510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9DD4609-7FFD-CCF4-E4E6-ED2CDA227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0363" indent="-360363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de-DE" b="0" i="0" u="none" strike="noStrike" baseline="0" dirty="0">
                <a:solidFill>
                  <a:schemeClr val="tx1"/>
                </a:solidFill>
              </a:rPr>
              <a:t>ohne respiratorische Insuffizienz: Teilnahme in einer stabilen Phase, keine Teilnahme bei Auftreten einer Exazerbation</a:t>
            </a:r>
          </a:p>
          <a:p>
            <a:pPr marL="360363" indent="-360363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mit ventilatorischer Insuffizienz: Beginn mit Lungensport im Rahmen einer stationären Rehabilitation</a:t>
            </a:r>
          </a:p>
          <a:p>
            <a:pPr marL="360363" indent="-360363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mit Langzeit-Sauerstofftherapie: Teilnahme bei </a:t>
            </a:r>
            <a:r>
              <a:rPr lang="de-DE" dirty="0" err="1">
                <a:solidFill>
                  <a:schemeClr val="tx1"/>
                </a:solidFill>
              </a:rPr>
              <a:t>Infektfreiheit</a:t>
            </a:r>
            <a:r>
              <a:rPr lang="de-DE" dirty="0">
                <a:solidFill>
                  <a:schemeClr val="tx1"/>
                </a:solidFill>
              </a:rPr>
              <a:t> und stabiler Einstellung der Erkrankung</a:t>
            </a:r>
          </a:p>
          <a:p>
            <a:pPr marL="715963" lvl="1" indent="-3556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tx1"/>
                </a:solidFill>
              </a:rPr>
              <a:t>mitbringen der eigenen Sauerstoff-Geräte und Sicherstellung der ausreichenden Sauerstoffversorgung während des Lungensports</a:t>
            </a:r>
          </a:p>
          <a:p>
            <a:pPr marL="715963" lvl="1" indent="-3556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tx1"/>
                </a:solidFill>
              </a:rPr>
              <a:t>SaO</a:t>
            </a:r>
            <a:r>
              <a:rPr lang="de-DE" sz="2400" baseline="-25000" dirty="0">
                <a:solidFill>
                  <a:schemeClr val="tx1"/>
                </a:solidFill>
              </a:rPr>
              <a:t>2</a:t>
            </a:r>
            <a:r>
              <a:rPr lang="de-DE" sz="2400" dirty="0">
                <a:solidFill>
                  <a:schemeClr val="tx1"/>
                </a:solidFill>
              </a:rPr>
              <a:t> Abfall unter 90% während des Lungensports vermeiden!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B06B5BD-B015-EED2-B91D-34C46131F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Patienten mit COPD </a:t>
            </a:r>
          </a:p>
        </p:txBody>
      </p:sp>
    </p:spTree>
    <p:extLst>
      <p:ext uri="{BB962C8B-B14F-4D97-AF65-F5344CB8AC3E}">
        <p14:creationId xmlns:p14="http://schemas.microsoft.com/office/powerpoint/2010/main" val="2922064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6F0D535-33A6-79F2-D70F-28F4B8FA6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0225" indent="-530225" algn="l">
              <a:buNone/>
            </a:pPr>
            <a:r>
              <a:rPr lang="de-DE" b="1" dirty="0">
                <a:solidFill>
                  <a:schemeClr val="tx1"/>
                </a:solidFill>
              </a:rPr>
              <a:t>Ausschlusskriterien:</a:t>
            </a:r>
          </a:p>
          <a:p>
            <a:pPr marL="530225" indent="-530225"/>
            <a:r>
              <a:rPr lang="de-DE" dirty="0">
                <a:solidFill>
                  <a:schemeClr val="tx1"/>
                </a:solidFill>
              </a:rPr>
              <a:t>Wirbelkörpermetastasen</a:t>
            </a:r>
          </a:p>
          <a:p>
            <a:pPr marL="530225" indent="-530225"/>
            <a:r>
              <a:rPr lang="de-DE" dirty="0">
                <a:solidFill>
                  <a:schemeClr val="tx1"/>
                </a:solidFill>
              </a:rPr>
              <a:t>akute Infektionen</a:t>
            </a:r>
          </a:p>
          <a:p>
            <a:pPr marL="530225" indent="-530225"/>
            <a:r>
              <a:rPr lang="de-DE" dirty="0">
                <a:solidFill>
                  <a:schemeClr val="tx1"/>
                </a:solidFill>
              </a:rPr>
              <a:t>schwere neurologische Störungen</a:t>
            </a:r>
          </a:p>
          <a:p>
            <a:pPr marL="530225" indent="-530225"/>
            <a:r>
              <a:rPr lang="de-DE" dirty="0">
                <a:solidFill>
                  <a:schemeClr val="tx1"/>
                </a:solidFill>
              </a:rPr>
              <a:t>eine über mehr als 2 Tage anhaltende Immobilität </a:t>
            </a:r>
          </a:p>
          <a:p>
            <a:pPr marL="530225" indent="-530225"/>
            <a:r>
              <a:rPr lang="de-DE" dirty="0">
                <a:solidFill>
                  <a:schemeClr val="tx1"/>
                </a:solidFill>
              </a:rPr>
              <a:t>Unfähigkeit, zu stehen oder zu gehen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8A51C63-4B09-0EFE-D0F3-6C96E59F3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Patienten mit Lungenkarzinom</a:t>
            </a:r>
          </a:p>
        </p:txBody>
      </p:sp>
    </p:spTree>
    <p:extLst>
      <p:ext uri="{BB962C8B-B14F-4D97-AF65-F5344CB8AC3E}">
        <p14:creationId xmlns:p14="http://schemas.microsoft.com/office/powerpoint/2010/main" val="3343798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747A9-68BE-096B-C4D2-B64F90463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7850"/>
            <a:ext cx="9583189" cy="873567"/>
          </a:xfrm>
        </p:spPr>
        <p:txBody>
          <a:bodyPr/>
          <a:lstStyle/>
          <a:p>
            <a:r>
              <a:rPr lang="de-DE" sz="4400" dirty="0"/>
              <a:t>Patienten mit Mukoviszidose</a:t>
            </a:r>
            <a:endParaRPr lang="de-DE" dirty="0"/>
          </a:p>
        </p:txBody>
      </p:sp>
      <p:sp>
        <p:nvSpPr>
          <p:cNvPr id="3" name="Inhaltsplatzhalter 1">
            <a:extLst>
              <a:ext uri="{FF2B5EF4-FFF2-40B4-BE49-F238E27FC236}">
                <a16:creationId xmlns:a16="http://schemas.microsoft.com/office/drawing/2014/main" id="{656C2905-1F68-CC13-C0D1-5CA697E0680D}"/>
              </a:ext>
            </a:extLst>
          </p:cNvPr>
          <p:cNvSpPr txBox="1">
            <a:spLocks/>
          </p:cNvSpPr>
          <p:nvPr/>
        </p:nvSpPr>
        <p:spPr>
          <a:xfrm>
            <a:off x="838200" y="851801"/>
            <a:ext cx="10515600" cy="8735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/>
            <a:r>
              <a:rPr lang="de-DE" sz="2400" dirty="0">
                <a:solidFill>
                  <a:schemeClr val="tx1"/>
                </a:solidFill>
              </a:rPr>
              <a:t>Gruppentraining ist wegen der Infektionsgefahr problematisch</a:t>
            </a:r>
            <a:r>
              <a:rPr lang="de-DE" sz="2400" dirty="0"/>
              <a:t>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A8679DCD-79C5-66E2-E11C-56D2E924E6DA}"/>
              </a:ext>
            </a:extLst>
          </p:cNvPr>
          <p:cNvSpPr txBox="1">
            <a:spLocks/>
          </p:cNvSpPr>
          <p:nvPr/>
        </p:nvSpPr>
        <p:spPr>
          <a:xfrm>
            <a:off x="905309" y="1692146"/>
            <a:ext cx="10780553" cy="873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673A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Patienten mit schwerer pulmonaler Hypertonie</a:t>
            </a:r>
          </a:p>
        </p:txBody>
      </p:sp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8F444886-5978-5AA7-7896-148A08F45796}"/>
              </a:ext>
            </a:extLst>
          </p:cNvPr>
          <p:cNvSpPr txBox="1">
            <a:spLocks/>
          </p:cNvSpPr>
          <p:nvPr/>
        </p:nvSpPr>
        <p:spPr>
          <a:xfrm>
            <a:off x="838200" y="2532491"/>
            <a:ext cx="10515600" cy="14774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>
              <a:spcBef>
                <a:spcPts val="0"/>
              </a:spcBef>
            </a:pPr>
            <a:r>
              <a:rPr lang="de-DE" sz="2400" dirty="0"/>
              <a:t>wegen der Gefahr der Rechtsherzdekompensation keine Teilnahme an Lungensportgruppen</a:t>
            </a:r>
          </a:p>
          <a:p>
            <a:pPr marL="360363" indent="-360363">
              <a:spcBef>
                <a:spcPts val="0"/>
              </a:spcBef>
            </a:pPr>
            <a:r>
              <a:rPr lang="de-DE" sz="2400" dirty="0"/>
              <a:t>Einstellung und ggf. Training in speziellen Zentren mit großer Erfahrung in der Therapie der pulmonalen Hypertonie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5C88A28-7EEB-AC0F-1EB1-BDAB8672EA1D}"/>
              </a:ext>
            </a:extLst>
          </p:cNvPr>
          <p:cNvSpPr txBox="1">
            <a:spLocks/>
          </p:cNvSpPr>
          <p:nvPr/>
        </p:nvSpPr>
        <p:spPr>
          <a:xfrm>
            <a:off x="838198" y="3983401"/>
            <a:ext cx="10780553" cy="873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673A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Der Übungsleiter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248DB10-F40B-AAFE-8545-3730561B7209}"/>
              </a:ext>
            </a:extLst>
          </p:cNvPr>
          <p:cNvSpPr txBox="1"/>
          <p:nvPr/>
        </p:nvSpPr>
        <p:spPr>
          <a:xfrm>
            <a:off x="838198" y="4856968"/>
            <a:ext cx="10914777" cy="1432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sollte </a:t>
            </a:r>
            <a:r>
              <a:rPr lang="de-DE" sz="2400" dirty="0" err="1"/>
              <a:t>infektfrei</a:t>
            </a:r>
            <a:r>
              <a:rPr lang="de-DE" sz="2400" dirty="0"/>
              <a:t> sein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Möglichkeit zur Überprüfung der SaO</a:t>
            </a:r>
            <a:r>
              <a:rPr lang="de-DE" sz="2400" baseline="-25000" dirty="0"/>
              <a:t>2</a:t>
            </a:r>
          </a:p>
          <a:p>
            <a:pPr marL="715963" lvl="1" indent="-3730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de-DE" sz="1600" dirty="0"/>
              <a:t>aus hygienischen Gründen Desinfektionsmittel parat halten</a:t>
            </a:r>
          </a:p>
          <a:p>
            <a:pPr marL="715963" lvl="1" indent="-3730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de-DE" sz="1600" dirty="0"/>
              <a:t>Teilnehmer sollen möglichst eigene Geräte nutzen</a:t>
            </a:r>
          </a:p>
        </p:txBody>
      </p:sp>
    </p:spTree>
    <p:extLst>
      <p:ext uri="{BB962C8B-B14F-4D97-AF65-F5344CB8AC3E}">
        <p14:creationId xmlns:p14="http://schemas.microsoft.com/office/powerpoint/2010/main" val="3110475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07DBC23-9CE3-0C50-274E-B2F60EE57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DE" sz="3000" b="1" dirty="0">
                <a:solidFill>
                  <a:srgbClr val="2673A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de-DE" sz="3000" b="1" dirty="0">
                <a:solidFill>
                  <a:srgbClr val="2673A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ut bis mittelmäßig belastbare Patienten</a:t>
            </a:r>
            <a:endParaRPr lang="de-DE" sz="3000" dirty="0">
              <a:solidFill>
                <a:srgbClr val="2673A5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indent="-360363">
              <a:lnSpc>
                <a:spcPct val="110000"/>
              </a:lnSpc>
            </a:pPr>
            <a:r>
              <a:rPr lang="de-DE" sz="2600" dirty="0">
                <a:solidFill>
                  <a:schemeClr val="tx1"/>
                </a:solidFill>
              </a:rPr>
              <a:t>Spiroergometrie: &gt; 80% der maximalen Solleistung</a:t>
            </a:r>
          </a:p>
          <a:p>
            <a:pPr marL="715963" lvl="1" indent="-3556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de-DE" sz="26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Patienten mit </a:t>
            </a:r>
            <a:r>
              <a:rPr lang="de-DE" sz="2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kontrolliertem Asthma bronchiale oder </a:t>
            </a:r>
            <a:br>
              <a:rPr lang="de-DE" sz="2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COPD mit FEV</a:t>
            </a:r>
            <a:r>
              <a:rPr lang="de-DE" sz="2600" baseline="-25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 50% Soll</a:t>
            </a:r>
          </a:p>
          <a:p>
            <a:pPr marL="715963" lvl="1" indent="-3556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de-DE" sz="2600" dirty="0">
                <a:solidFill>
                  <a:schemeClr val="tx1"/>
                </a:solidFill>
              </a:rPr>
              <a:t>Teilnahme am Breitensport</a:t>
            </a:r>
          </a:p>
          <a:p>
            <a:pPr marL="360363" indent="-360363">
              <a:lnSpc>
                <a:spcPct val="110000"/>
              </a:lnSpc>
            </a:pPr>
            <a:r>
              <a:rPr lang="de-DE" sz="2600" dirty="0">
                <a:solidFill>
                  <a:schemeClr val="tx1"/>
                </a:solidFill>
              </a:rPr>
              <a:t>Spiroergometrie: </a:t>
            </a:r>
            <a:r>
              <a:rPr lang="de-DE" sz="2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50-80% </a:t>
            </a:r>
            <a:r>
              <a:rPr lang="de-DE" sz="2600" dirty="0">
                <a:solidFill>
                  <a:schemeClr val="tx1"/>
                </a:solidFill>
              </a:rPr>
              <a:t>der maximalen Solleistung</a:t>
            </a:r>
          </a:p>
          <a:p>
            <a:pPr marL="715963" lvl="1" indent="-3556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de-DE" sz="2600" dirty="0">
                <a:solidFill>
                  <a:schemeClr val="tx1"/>
                </a:solidFill>
                <a:cs typeface="Times New Roman" panose="02020603050405020304" pitchFamily="18" charset="0"/>
              </a:rPr>
              <a:t>Teilnahme in ambulanten Rehabilitationssportgruppen</a:t>
            </a:r>
          </a:p>
          <a:p>
            <a:pPr marL="360363" indent="-360363">
              <a:lnSpc>
                <a:spcPct val="110000"/>
              </a:lnSpc>
            </a:pPr>
            <a:r>
              <a:rPr lang="de-DE" sz="2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Aufwärmphasen einplanen, ggf. Prämedikation nutzen</a:t>
            </a:r>
          </a:p>
          <a:p>
            <a:pPr marL="360363" indent="-360363">
              <a:lnSpc>
                <a:spcPct val="110000"/>
              </a:lnSpc>
            </a:pPr>
            <a:r>
              <a:rPr lang="de-DE" sz="2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Belastungsintensität 60%-70% der maximalen Herzfrequenz (220 - Alter (J)) </a:t>
            </a:r>
          </a:p>
          <a:p>
            <a:pPr marL="360363" indent="-360363">
              <a:lnSpc>
                <a:spcPct val="110000"/>
              </a:lnSpc>
            </a:pPr>
            <a:r>
              <a:rPr lang="de-DE" sz="2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subjektive Trainingsintensität 4-6 angestrebt laut Borg Skala</a:t>
            </a:r>
          </a:p>
          <a:p>
            <a:pPr marL="360363" indent="-360363">
              <a:lnSpc>
                <a:spcPct val="110000"/>
              </a:lnSpc>
            </a:pPr>
            <a:r>
              <a:rPr lang="de-DE" sz="2600" dirty="0">
                <a:solidFill>
                  <a:schemeClr val="tx1"/>
                </a:solidFill>
                <a:cs typeface="Times New Roman" panose="02020603050405020304" pitchFamily="18" charset="0"/>
              </a:rPr>
              <a:t>Vorsicht bei Wettkämpfen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A1F1FA4-89E8-563F-6D9D-C7579AF8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Auswahl des Sportprogramms</a:t>
            </a:r>
          </a:p>
        </p:txBody>
      </p:sp>
    </p:spTree>
    <p:extLst>
      <p:ext uri="{BB962C8B-B14F-4D97-AF65-F5344CB8AC3E}">
        <p14:creationId xmlns:p14="http://schemas.microsoft.com/office/powerpoint/2010/main" val="3249333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C549EE5-577F-BE7F-C462-BD379D7DE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43430"/>
            <a:ext cx="7606004" cy="5324201"/>
          </a:xfrm>
          <a:prstGeom prst="rect">
            <a:avLst/>
          </a:prstGeom>
          <a:noFill/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4F6D55E-AC68-8569-5637-8878166A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 anchor="ctr">
            <a:normAutofit/>
          </a:bodyPr>
          <a:lstStyle/>
          <a:p>
            <a:r>
              <a:rPr lang="de-DE" dirty="0"/>
              <a:t>modifizierte Borg Skala</a:t>
            </a:r>
          </a:p>
        </p:txBody>
      </p:sp>
    </p:spTree>
    <p:extLst>
      <p:ext uri="{BB962C8B-B14F-4D97-AF65-F5344CB8AC3E}">
        <p14:creationId xmlns:p14="http://schemas.microsoft.com/office/powerpoint/2010/main" val="163008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AE3F4B6-4026-920A-5BBD-8561BF0DE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49"/>
            <a:ext cx="10965110" cy="486311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800" b="1" dirty="0">
                <a:solidFill>
                  <a:srgbClr val="2673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mittelgradig bis gering belastbare Patienten</a:t>
            </a:r>
            <a:endParaRPr lang="de-DE" dirty="0">
              <a:solidFill>
                <a:srgbClr val="2673A5"/>
              </a:solidFill>
            </a:endParaRPr>
          </a:p>
          <a:p>
            <a:pPr marL="360363" indent="-360363"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Spiroergometrie: &lt; 50% der maximalen Solleistung</a:t>
            </a:r>
          </a:p>
          <a:p>
            <a:pPr marL="360363" indent="-360363"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Aufbau der Leistungsfähigkeit im Rahmen einer stationären Rehabilitation</a:t>
            </a:r>
          </a:p>
          <a:p>
            <a:pPr marL="360363" indent="-360363"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danach Training in ambulanten </a:t>
            </a:r>
            <a:r>
              <a:rPr lang="de-DE" dirty="0" err="1">
                <a:solidFill>
                  <a:schemeClr val="tx1"/>
                </a:solidFill>
              </a:rPr>
              <a:t>Rehasportgruppen</a:t>
            </a:r>
            <a:r>
              <a:rPr lang="de-DE" dirty="0">
                <a:solidFill>
                  <a:schemeClr val="tx1"/>
                </a:solidFill>
              </a:rPr>
              <a:t> unter Leitung speziell ausgebildeter Übungsleiter</a:t>
            </a:r>
          </a:p>
          <a:p>
            <a:pPr marL="360363" indent="-360363"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ggf. Senken des Dyspnoe-Empfindens und Steigerung der Lebensqualität durch Intervalltraining und Steigerung der Effizienz und Koordination von Atem- und Armmuskeln</a:t>
            </a:r>
            <a:endParaRPr lang="de-DE" dirty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DE7C34-B470-8150-959D-59A3FA48C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Auswahl des Sportprogramms</a:t>
            </a:r>
          </a:p>
        </p:txBody>
      </p:sp>
    </p:spTree>
    <p:extLst>
      <p:ext uri="{BB962C8B-B14F-4D97-AF65-F5344CB8AC3E}">
        <p14:creationId xmlns:p14="http://schemas.microsoft.com/office/powerpoint/2010/main" val="3931312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884E4B2-DE88-3B15-6906-C7814AE6F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/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de-DE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Sportprogramm soll Freude machen!</a:t>
            </a:r>
          </a:p>
          <a:p>
            <a:pPr marL="360363" indent="-360363"/>
            <a:r>
              <a:rPr lang="de-DE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Schwerpunkte: </a:t>
            </a:r>
          </a:p>
          <a:p>
            <a:pPr marL="1073150" lvl="1" indent="-712788">
              <a:buFont typeface="Wingdings" panose="05000000000000000000" pitchFamily="2" charset="2"/>
              <a:buChar char="Ø"/>
            </a:pPr>
            <a:r>
              <a:rPr lang="de-DE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Koordination</a:t>
            </a:r>
          </a:p>
          <a:p>
            <a:pPr marL="1073150" lvl="1" indent="-712788">
              <a:buFont typeface="Wingdings" panose="05000000000000000000" pitchFamily="2" charset="2"/>
              <a:buChar char="Ø"/>
            </a:pPr>
            <a:r>
              <a:rPr lang="de-DE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leichtes Ausdauertraining</a:t>
            </a:r>
          </a:p>
          <a:p>
            <a:pPr marL="1073150" lvl="1" indent="-712788">
              <a:buFont typeface="Wingdings" panose="05000000000000000000" pitchFamily="2" charset="2"/>
              <a:buChar char="Ø"/>
            </a:pPr>
            <a:r>
              <a:rPr lang="de-DE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Krafttraining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339F9FD-813F-9132-94A5-C39C8F0E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718" y="0"/>
            <a:ext cx="9583189" cy="873567"/>
          </a:xfrm>
        </p:spPr>
        <p:txBody>
          <a:bodyPr/>
          <a:lstStyle/>
          <a:p>
            <a:r>
              <a:rPr lang="de-DE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Sport für Kinder mit Asthma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202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69CB929D-F95D-47DD-22F8-3381F20C7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49"/>
            <a:ext cx="8867862" cy="4863114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Aktuell ist ein gerätegestütztes Training im Rahmen des Reha-Sport nicht vorgesehen, gefährdet die Erstattung und die Lizenz des Übungsleiters. </a:t>
            </a:r>
          </a:p>
          <a:p>
            <a:r>
              <a:rPr lang="de-DE" dirty="0">
                <a:solidFill>
                  <a:schemeClr val="tx1"/>
                </a:solidFill>
              </a:rPr>
              <a:t>Aus Sicht der Autoren ist diese Beschränkung weder evidenzbasiert noch sinnvoll.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315C4E7-1BAF-DE88-BFF6-EA987A46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Gerätegestütztes Training</a:t>
            </a:r>
          </a:p>
        </p:txBody>
      </p:sp>
    </p:spTree>
    <p:extLst>
      <p:ext uri="{BB962C8B-B14F-4D97-AF65-F5344CB8AC3E}">
        <p14:creationId xmlns:p14="http://schemas.microsoft.com/office/powerpoint/2010/main" val="2425796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167000F-4D23-3B92-025C-EEA39974E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850" y="0"/>
            <a:ext cx="9583189" cy="873567"/>
          </a:xfrm>
        </p:spPr>
        <p:txBody>
          <a:bodyPr/>
          <a:lstStyle/>
          <a:p>
            <a:r>
              <a:rPr lang="de-DE" dirty="0"/>
              <a:t>Durchführung eines Ausdauertrainings 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39129CA6-4F4B-2513-02EE-A4B73313A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46908"/>
              </p:ext>
            </p:extLst>
          </p:nvPr>
        </p:nvGraphicFramePr>
        <p:xfrm>
          <a:off x="863850" y="1241968"/>
          <a:ext cx="10464300" cy="4866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0744">
                  <a:extLst>
                    <a:ext uri="{9D8B030D-6E8A-4147-A177-3AD203B41FA5}">
                      <a16:colId xmlns:a16="http://schemas.microsoft.com/office/drawing/2014/main" val="3626150083"/>
                    </a:ext>
                  </a:extLst>
                </a:gridCol>
                <a:gridCol w="3748899">
                  <a:extLst>
                    <a:ext uri="{9D8B030D-6E8A-4147-A177-3AD203B41FA5}">
                      <a16:colId xmlns:a16="http://schemas.microsoft.com/office/drawing/2014/main" val="190193020"/>
                    </a:ext>
                  </a:extLst>
                </a:gridCol>
                <a:gridCol w="4374657">
                  <a:extLst>
                    <a:ext uri="{9D8B030D-6E8A-4147-A177-3AD203B41FA5}">
                      <a16:colId xmlns:a16="http://schemas.microsoft.com/office/drawing/2014/main" val="368904257"/>
                    </a:ext>
                  </a:extLst>
                </a:gridCol>
              </a:tblGrid>
              <a:tr h="3004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effectLst/>
                        </a:rPr>
                        <a:t> 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Dauermethode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Intervallmethode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247570"/>
                  </a:ext>
                </a:extLst>
              </a:tr>
              <a:tr h="35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Häufigkeit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~3 x/</a:t>
                      </a:r>
                      <a:r>
                        <a:rPr lang="en-US" sz="1500" dirty="0" err="1">
                          <a:effectLst/>
                        </a:rPr>
                        <a:t>Woche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97978"/>
                  </a:ext>
                </a:extLst>
              </a:tr>
              <a:tr h="920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Modus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kontinuierliche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Belastung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Intervall Modi: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30 Sek. aktiv - 30 Sek. Pause o­der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20 Sek. aktiv - 40 Sek. Pause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794603"/>
                  </a:ext>
                </a:extLst>
              </a:tr>
              <a:tr h="10439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Intensität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anfänglich 60-70% der maxi­mal erreichten Watt (</a:t>
                      </a:r>
                      <a:r>
                        <a:rPr lang="de-DE" sz="1500" dirty="0" err="1">
                          <a:effectLst/>
                        </a:rPr>
                        <a:t>Watt­</a:t>
                      </a:r>
                      <a:r>
                        <a:rPr lang="de-DE" sz="1500" baseline="-25000" dirty="0" err="1">
                          <a:effectLst/>
                        </a:rPr>
                        <a:t>max</a:t>
                      </a:r>
                      <a:r>
                        <a:rPr lang="de-DE" sz="1500" dirty="0">
                          <a:effectLst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Intensität wenn möglich um </a:t>
                      </a:r>
                      <a:br>
                        <a:rPr lang="de-DE" sz="1500" dirty="0">
                          <a:effectLst/>
                        </a:rPr>
                      </a:br>
                      <a:r>
                        <a:rPr lang="de-DE" sz="1500" dirty="0">
                          <a:effectLst/>
                        </a:rPr>
                        <a:t>5-10% steigern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anfänglich 100% der maximal er­reichten Watt (</a:t>
                      </a:r>
                      <a:r>
                        <a:rPr lang="de-DE" sz="1500" dirty="0" err="1">
                          <a:effectLst/>
                        </a:rPr>
                        <a:t>Wattmax</a:t>
                      </a:r>
                      <a:r>
                        <a:rPr lang="de-DE" sz="1500" dirty="0">
                          <a:effectLst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Intensität wann möglich um 5-10% steigern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311938"/>
                  </a:ext>
                </a:extLst>
              </a:tr>
              <a:tr h="10439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Dauer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anfänglich 10-15 Min. in den ersten 3-4 Trainingsein­heiten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nach und nach auf 20-30 Min. steigern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anfänglich 15-20 Min in den ers­ten 3-4 Trainingseinheiten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DE" sz="1500" dirty="0">
                          <a:effectLst/>
                        </a:rPr>
                        <a:t>nach und nach auf 30-45 Min. steigern (inklusive der Pausen­zeiten)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86636"/>
                  </a:ext>
                </a:extLst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Anstrengungsempfinden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effectLst/>
                        </a:rPr>
                        <a:t>möglichst zwischen 4-6 auf der Borg-Skala (0-10) anstreben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673944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Atemtechnik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2673A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effectLst/>
                        </a:rPr>
                        <a:t>während des Trainings zur Lippenbremse anleiten oder PEP-Geräte verwenden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effectLst/>
                        </a:rPr>
                        <a:t>(zur Reduktion der dynamischen Überblähung und Atemfrequenz)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36000" anchor="ctr">
                    <a:solidFill>
                      <a:srgbClr val="CAE7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02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839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69B6194A-587A-BCD3-0C8D-900FE7921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718" y="1133286"/>
            <a:ext cx="10515600" cy="4071883"/>
          </a:xfrm>
        </p:spPr>
        <p:txBody>
          <a:bodyPr>
            <a:normAutofit fontScale="92500" lnSpcReduction="20000"/>
          </a:bodyPr>
          <a:lstStyle/>
          <a:p>
            <a:pPr marL="0" lvl="0" indent="0" defTabSz="6858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3000" dirty="0">
                <a:solidFill>
                  <a:schemeClr val="tx1"/>
                </a:solidFill>
              </a:rPr>
              <a:t>wenn ein Patient</a:t>
            </a:r>
          </a:p>
          <a:p>
            <a:pPr marL="360363" lvl="0" indent="-360363" defTabSz="6858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de-DE" sz="3000" dirty="0">
                <a:solidFill>
                  <a:schemeClr val="tx1"/>
                </a:solidFill>
              </a:rPr>
              <a:t>eine schwergradige Einschränkung der Lungenfunktion aufweist (~FEV</a:t>
            </a:r>
            <a:r>
              <a:rPr lang="de-DE" sz="3000" baseline="-25000" dirty="0">
                <a:solidFill>
                  <a:schemeClr val="tx1"/>
                </a:solidFill>
              </a:rPr>
              <a:t>1</a:t>
            </a:r>
            <a:r>
              <a:rPr lang="de-DE" sz="3000" dirty="0">
                <a:solidFill>
                  <a:schemeClr val="tx1"/>
                </a:solidFill>
              </a:rPr>
              <a:t> &lt; 40% Soll)</a:t>
            </a:r>
          </a:p>
          <a:p>
            <a:pPr marL="360363" lvl="0" indent="-360363" defTabSz="6858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de-DE" sz="3000" dirty="0">
                <a:solidFill>
                  <a:schemeClr val="tx1"/>
                </a:solidFill>
              </a:rPr>
              <a:t>eine niedrige Leistungsfähigkeit hat (~</a:t>
            </a:r>
            <a:r>
              <a:rPr lang="de-DE" sz="3000" dirty="0" err="1">
                <a:solidFill>
                  <a:schemeClr val="tx1"/>
                </a:solidFill>
              </a:rPr>
              <a:t>Wattmax</a:t>
            </a:r>
            <a:r>
              <a:rPr lang="de-DE" sz="3000" dirty="0">
                <a:solidFill>
                  <a:schemeClr val="tx1"/>
                </a:solidFill>
              </a:rPr>
              <a:t>. &lt; 60% Soll)</a:t>
            </a:r>
          </a:p>
          <a:p>
            <a:pPr marL="360363" lvl="0" indent="-360363" defTabSz="6858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de-DE" sz="3000" dirty="0">
                <a:solidFill>
                  <a:schemeClr val="tx1"/>
                </a:solidFill>
              </a:rPr>
              <a:t>eine moderate Ausdauerleistung weniger als 10 Minuten durchhalten kann</a:t>
            </a:r>
          </a:p>
          <a:p>
            <a:pPr marL="360363" lvl="0" indent="-360363" defTabSz="6858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de-DE" sz="3000" dirty="0">
                <a:solidFill>
                  <a:schemeClr val="tx1"/>
                </a:solidFill>
              </a:rPr>
              <a:t>einen deutlichen Abfall der Sauerstoffsättigung während Belastung aufweist (SpO</a:t>
            </a:r>
            <a:r>
              <a:rPr lang="de-DE" sz="3000" baseline="-25000" dirty="0">
                <a:solidFill>
                  <a:schemeClr val="tx1"/>
                </a:solidFill>
              </a:rPr>
              <a:t>2</a:t>
            </a:r>
            <a:r>
              <a:rPr lang="de-DE" sz="3000" dirty="0">
                <a:solidFill>
                  <a:schemeClr val="tx1"/>
                </a:solidFill>
              </a:rPr>
              <a:t>&lt; 85%)</a:t>
            </a:r>
          </a:p>
          <a:p>
            <a:pPr marL="360363" lvl="0" indent="-360363" defTabSz="6858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de-DE" sz="3000" dirty="0">
                <a:solidFill>
                  <a:schemeClr val="tx1"/>
                </a:solidFill>
              </a:rPr>
              <a:t>intolerable Atemnot während eines Ausdauertrainings mit der Dauermethode verspürt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5DC9055-3BE1-CFDC-E72A-D2CEEBC5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718" y="0"/>
            <a:ext cx="9978736" cy="873567"/>
          </a:xfrm>
        </p:spPr>
        <p:txBody>
          <a:bodyPr>
            <a:normAutofit fontScale="90000"/>
          </a:bodyPr>
          <a:lstStyle/>
          <a:p>
            <a:r>
              <a:rPr lang="de-DE" sz="4000" dirty="0"/>
              <a:t>Intervalltraining erscheint als geeignete Trainingsform,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731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82E4118-31A4-C937-BDD0-6C03ABA31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49"/>
            <a:ext cx="10746996" cy="4863114"/>
          </a:xfrm>
        </p:spPr>
        <p:txBody>
          <a:bodyPr/>
          <a:lstStyle/>
          <a:p>
            <a:pPr marL="360363" indent="-360363">
              <a:spcBef>
                <a:spcPts val="120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E1: Der Arzt soll jeden Patienten mit einer chronischen Lungenerkrankung bei Diagnosestellung und mindestens einmal jährlich nach dem Umfang seiner körperlichen Aktivität und sportlichen Betätigungen befragen und diese beurteilen.</a:t>
            </a:r>
          </a:p>
          <a:p>
            <a:pPr marL="360363" indent="-360363">
              <a:spcBef>
                <a:spcPts val="120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S1: Eine moderate körperliche Aktivität, mindestens 30 Minuten über den Tag verteilt, wird angestrebt.</a:t>
            </a:r>
          </a:p>
          <a:p>
            <a:pPr marL="360363" indent="-360363">
              <a:spcBef>
                <a:spcPts val="120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E2: Bei unzureichender Aktivität soll der Arzt über Möglichkeiten der Bewegungssteigerung im Alltag beraten (zum Beispiel zügiges Gehen, Treppensteigen).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2943756-7FC8-DDBB-855A-43D8D19C7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891" y="-74690"/>
            <a:ext cx="9583189" cy="873567"/>
          </a:xfrm>
        </p:spPr>
        <p:txBody>
          <a:bodyPr/>
          <a:lstStyle/>
          <a:p>
            <a:r>
              <a:rPr lang="de-DE" dirty="0"/>
              <a:t>Empfehlungen und Statements</a:t>
            </a:r>
          </a:p>
        </p:txBody>
      </p:sp>
    </p:spTree>
    <p:extLst>
      <p:ext uri="{BB962C8B-B14F-4D97-AF65-F5344CB8AC3E}">
        <p14:creationId xmlns:p14="http://schemas.microsoft.com/office/powerpoint/2010/main" val="234011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82C011A-3DB6-321B-DC6E-F6B961664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9583189" cy="873567"/>
          </a:xfrm>
        </p:spPr>
        <p:txBody>
          <a:bodyPr/>
          <a:lstStyle/>
          <a:p>
            <a:r>
              <a:rPr lang="de-DE" dirty="0"/>
              <a:t>Durchführung eines Krafttrainings 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0B55744-65E1-D9F7-525B-8B45511DC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86483"/>
              </p:ext>
            </p:extLst>
          </p:nvPr>
        </p:nvGraphicFramePr>
        <p:xfrm>
          <a:off x="838199" y="1828800"/>
          <a:ext cx="9807429" cy="3580664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449837">
                  <a:extLst>
                    <a:ext uri="{9D8B030D-6E8A-4147-A177-3AD203B41FA5}">
                      <a16:colId xmlns:a16="http://schemas.microsoft.com/office/drawing/2014/main" val="782138536"/>
                    </a:ext>
                  </a:extLst>
                </a:gridCol>
                <a:gridCol w="7357592">
                  <a:extLst>
                    <a:ext uri="{9D8B030D-6E8A-4147-A177-3AD203B41FA5}">
                      <a16:colId xmlns:a16="http://schemas.microsoft.com/office/drawing/2014/main" val="3255547453"/>
                    </a:ext>
                  </a:extLst>
                </a:gridCol>
              </a:tblGrid>
              <a:tr h="895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400" b="1" dirty="0">
                          <a:effectLst/>
                          <a:latin typeface="+mj-lt"/>
                        </a:rPr>
                        <a:t>Häufigkeit</a:t>
                      </a:r>
                      <a:endParaRPr lang="de-DE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0" marR="180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indent="-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b="0" dirty="0">
                          <a:effectLst/>
                          <a:latin typeface="+mj-lt"/>
                        </a:rPr>
                        <a:t>2-3x / Woche </a:t>
                      </a:r>
                      <a:endParaRPr lang="de-DE" sz="20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0" marR="180000" marT="108000" marB="108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065805"/>
                  </a:ext>
                </a:extLst>
              </a:tr>
              <a:tr h="895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400" b="1" dirty="0">
                          <a:effectLst/>
                          <a:latin typeface="+mj-lt"/>
                        </a:rPr>
                        <a:t>Sätze </a:t>
                      </a:r>
                      <a:endParaRPr lang="de-DE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0" marR="180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indent="-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</a:rPr>
                        <a:t>1-3 </a:t>
                      </a:r>
                      <a:endParaRPr lang="de-DE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0" marR="180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263715"/>
                  </a:ext>
                </a:extLst>
              </a:tr>
              <a:tr h="895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400" b="1" dirty="0">
                          <a:effectLst/>
                          <a:latin typeface="+mj-lt"/>
                        </a:rPr>
                        <a:t>Wiederholungen</a:t>
                      </a:r>
                      <a:r>
                        <a:rPr lang="de-DE" sz="2400" b="0" dirty="0">
                          <a:effectLst/>
                          <a:latin typeface="+mj-lt"/>
                        </a:rPr>
                        <a:t> </a:t>
                      </a:r>
                      <a:endParaRPr lang="de-DE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0" marR="180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indent="-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</a:rPr>
                        <a:t>8-12 </a:t>
                      </a:r>
                      <a:endParaRPr lang="de-DE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0" marR="180000" marT="108000" marB="108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929383"/>
                  </a:ext>
                </a:extLst>
              </a:tr>
              <a:tr h="895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400" b="1" dirty="0">
                          <a:effectLst/>
                          <a:latin typeface="+mj-lt"/>
                        </a:rPr>
                        <a:t>Intensität</a:t>
                      </a:r>
                      <a:endParaRPr lang="de-DE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0" marR="180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indent="-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</a:rPr>
                        <a:t>Erreichen einer lokalen muskulären Ausbelastung</a:t>
                      </a:r>
                      <a:endParaRPr lang="de-DE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0" marR="180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479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516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6FA3C18-EC74-E5C7-E724-2CD3ED884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Aufbau einer Übungseinheit </a:t>
            </a:r>
            <a:r>
              <a:rPr lang="de-DE" sz="3200" dirty="0"/>
              <a:t>(60-90 Min.)</a:t>
            </a:r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BEA932C-4431-775D-C3CB-BC505AB81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94082"/>
              </p:ext>
            </p:extLst>
          </p:nvPr>
        </p:nvGraphicFramePr>
        <p:xfrm>
          <a:off x="838200" y="1213028"/>
          <a:ext cx="9815818" cy="4911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6547">
                  <a:extLst>
                    <a:ext uri="{9D8B030D-6E8A-4147-A177-3AD203B41FA5}">
                      <a16:colId xmlns:a16="http://schemas.microsoft.com/office/drawing/2014/main" val="2617614761"/>
                    </a:ext>
                  </a:extLst>
                </a:gridCol>
                <a:gridCol w="7389271">
                  <a:extLst>
                    <a:ext uri="{9D8B030D-6E8A-4147-A177-3AD203B41FA5}">
                      <a16:colId xmlns:a16="http://schemas.microsoft.com/office/drawing/2014/main" val="1680762294"/>
                    </a:ext>
                  </a:extLst>
                </a:gridCol>
              </a:tblGrid>
              <a:tr h="185196"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Stundenphase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Inhalte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035828"/>
                  </a:ext>
                </a:extLst>
              </a:tr>
              <a:tr h="1074132"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Einleitungsphase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formale </a:t>
                      </a:r>
                      <a:r>
                        <a:rPr lang="de-DE" sz="1400" dirty="0">
                          <a:effectLst/>
                        </a:rPr>
                        <a:t>Aspekte (Unterschrift in der Teilnehmerliste) </a:t>
                      </a:r>
                    </a:p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Überprüfung und Dokumentation der Befindlichkeit (Teilnahmevo­raussetzungen) zu Stundenbeginn</a:t>
                      </a:r>
                    </a:p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Erhebung der Umsetzung des Trainings außerhalb der Lungen­sportgruppe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766551"/>
                  </a:ext>
                </a:extLst>
              </a:tr>
              <a:tr h="757170"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Vorbereitungsphase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aufwärmen: allgemein und speziell</a:t>
                      </a:r>
                    </a:p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Krankheitsspezifische Informationsphase</a:t>
                      </a:r>
                    </a:p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Vermittlung</a:t>
                      </a:r>
                      <a:r>
                        <a:rPr lang="en-US" sz="1400" dirty="0">
                          <a:effectLst/>
                        </a:rPr>
                        <a:t> von </a:t>
                      </a:r>
                      <a:r>
                        <a:rPr lang="en-US" sz="1400" dirty="0" err="1">
                          <a:effectLst/>
                        </a:rPr>
                        <a:t>Gesundheitswissen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324160"/>
                  </a:ext>
                </a:extLst>
              </a:tr>
              <a:tr h="370390"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Überprüfen</a:t>
                      </a:r>
                      <a:r>
                        <a:rPr lang="en-US" sz="1400" dirty="0">
                          <a:effectLst/>
                        </a:rPr>
                        <a:t> der </a:t>
                      </a:r>
                      <a:r>
                        <a:rPr lang="en-US" sz="1400" dirty="0" err="1">
                          <a:effectLst/>
                        </a:rPr>
                        <a:t>Befind­lichkeit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95250"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z.B. Peak-Flow, Borg-Skala, Sauerstoffsättigung, Blutdruck, etc.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853811"/>
                  </a:ext>
                </a:extLst>
              </a:tr>
              <a:tr h="660476"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Hauptphase</a:t>
                      </a:r>
                      <a:r>
                        <a:rPr lang="en-US" sz="1400" dirty="0">
                          <a:effectLst/>
                        </a:rPr>
                        <a:t> (mind. 50% der </a:t>
                      </a:r>
                      <a:r>
                        <a:rPr lang="en-US" sz="1400" dirty="0" err="1">
                          <a:effectLst/>
                        </a:rPr>
                        <a:t>Übungseinheit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Schwerpunkte z.B. in den Bereichen Ausdauer, Kraft und Koordina­tion je nach Grunderkrankung und Schweregrad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350263"/>
                  </a:ext>
                </a:extLst>
              </a:tr>
              <a:tr h="370390"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Überprüfen</a:t>
                      </a:r>
                      <a:r>
                        <a:rPr lang="en-US" sz="1400" dirty="0">
                          <a:effectLst/>
                        </a:rPr>
                        <a:t> der </a:t>
                      </a:r>
                      <a:r>
                        <a:rPr lang="en-US" sz="1400" dirty="0" err="1">
                          <a:effectLst/>
                        </a:rPr>
                        <a:t>Befind­lichkeit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95250"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z.B. Peak-Flow, Borg-Skala, Sauerstoffsättigung, Blutdruck, etc.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68074"/>
                  </a:ext>
                </a:extLst>
              </a:tr>
              <a:tr h="358393"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Nachbereitungsphase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z.B. Entspannung, Elemente der Atemtherapie, Dreh- und Dehnla­gen, etc.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241544"/>
                  </a:ext>
                </a:extLst>
              </a:tr>
              <a:tr h="757170"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</a:rPr>
                        <a:t>Ausklang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Überprüfung und Dokumentation der Befindlichkeit</a:t>
                      </a:r>
                    </a:p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Feedback/Gruppengespräch</a:t>
                      </a:r>
                    </a:p>
                    <a:p>
                      <a:pPr marL="95250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de-DE" sz="1400" dirty="0">
                          <a:effectLst/>
                        </a:rPr>
                        <a:t>Koordinierung des Trainings außerhalb der Lungensportgruppe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7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593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D5ADC06-7601-77BE-4AAF-1250BADB8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955" y="225247"/>
            <a:ext cx="10383982" cy="873567"/>
          </a:xfrm>
        </p:spPr>
        <p:txBody>
          <a:bodyPr>
            <a:normAutofit fontScale="90000"/>
          </a:bodyPr>
          <a:lstStyle/>
          <a:p>
            <a:r>
              <a:rPr lang="de-DE" sz="4000" dirty="0"/>
              <a:t>Kriterien für die Durchführung des Rehabilitationssports </a:t>
            </a:r>
            <a:r>
              <a:rPr lang="de-DE" sz="3600" dirty="0"/>
              <a:t>(nach BAR und DBS) </a:t>
            </a:r>
            <a:endParaRPr lang="de-DE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A2952A02-5B74-F71F-FCD7-1DB889DD2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29162"/>
              </p:ext>
            </p:extLst>
          </p:nvPr>
        </p:nvGraphicFramePr>
        <p:xfrm>
          <a:off x="838200" y="1547104"/>
          <a:ext cx="9799039" cy="43056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299625">
                  <a:extLst>
                    <a:ext uri="{9D8B030D-6E8A-4147-A177-3AD203B41FA5}">
                      <a16:colId xmlns:a16="http://schemas.microsoft.com/office/drawing/2014/main" val="245019600"/>
                    </a:ext>
                  </a:extLst>
                </a:gridCol>
                <a:gridCol w="7499414">
                  <a:extLst>
                    <a:ext uri="{9D8B030D-6E8A-4147-A177-3AD203B41FA5}">
                      <a16:colId xmlns:a16="http://schemas.microsoft.com/office/drawing/2014/main" val="2442539004"/>
                    </a:ext>
                  </a:extLst>
                </a:gridCol>
              </a:tblGrid>
              <a:tr h="9404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Wo ?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327660" indent="-28575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wohnortnah</a:t>
                      </a:r>
                    </a:p>
                    <a:p>
                      <a:pPr marL="327660" indent="-28575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Raumgröße 5m² pro Teilnehmer</a:t>
                      </a:r>
                    </a:p>
                    <a:p>
                      <a:pPr marL="327660" indent="-28575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Raumhöhe 2,50m</a:t>
                      </a:r>
                    </a:p>
                    <a:p>
                      <a:pPr marL="327660" indent="-28575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Umkleidemöglichkeiten </a:t>
                      </a:r>
                    </a:p>
                    <a:p>
                      <a:pPr marL="327660" indent="-28575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sanitäre Einrichtungen</a:t>
                      </a:r>
                    </a:p>
                    <a:p>
                      <a:pPr marL="327660" indent="-28575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möglichst barrierefrei</a:t>
                      </a:r>
                    </a:p>
                    <a:p>
                      <a:pPr marL="327660" indent="-28575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gute Er­reichbarkeit durch Rettungsdienst</a:t>
                      </a:r>
                    </a:p>
                    <a:p>
                      <a:pPr marL="327660" indent="-28575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Festnetzanschluss oder mobi­les Telefon für Notruf 112 </a:t>
                      </a:r>
                    </a:p>
                  </a:txBody>
                  <a:tcPr marL="108000" marR="108000" marT="108000" marB="108000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315251"/>
                  </a:ext>
                </a:extLst>
              </a:tr>
              <a:tr h="6895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Wer ?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Anerkennung von den Landesverbänden des DBS nach bundeseinheitlichen Kriterien</a:t>
                      </a:r>
                    </a:p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regelmäßige Überprüfung durch die Landesverbände</a:t>
                      </a:r>
                    </a:p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auch die Kos­tenträger können kontrollieren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509319"/>
                  </a:ext>
                </a:extLst>
              </a:tr>
              <a:tr h="103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Wie? 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maximal 15 Teilnehmer in festen Gruppen (Förderung gruppendynamischer Prozesse)</a:t>
                      </a:r>
                    </a:p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Dauer: min­destens 45 Minuten</a:t>
                      </a:r>
                    </a:p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keine Übungen an technischen Geräten</a:t>
                      </a:r>
                    </a:p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Leitung durch lizensierte Übungsleiter</a:t>
                      </a:r>
                    </a:p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Teilnahmebe­stätigung auf einheitlichem Formular durch den Teilneh­mer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34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971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D5ADC06-7601-77BE-4AAF-1250BADB8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127" y="272881"/>
            <a:ext cx="10321636" cy="873567"/>
          </a:xfrm>
        </p:spPr>
        <p:txBody>
          <a:bodyPr>
            <a:normAutofit fontScale="90000"/>
          </a:bodyPr>
          <a:lstStyle/>
          <a:p>
            <a:r>
              <a:rPr lang="de-DE" sz="4000" dirty="0"/>
              <a:t>Kriterien für die Durchführung des Rehabilitationssports </a:t>
            </a:r>
            <a:r>
              <a:rPr lang="de-DE" sz="3600" dirty="0"/>
              <a:t>(nach BAR und DBS) </a:t>
            </a:r>
            <a:endParaRPr lang="de-DE" dirty="0"/>
          </a:p>
        </p:txBody>
      </p:sp>
      <p:graphicFrame>
        <p:nvGraphicFramePr>
          <p:cNvPr id="2" name="Inhaltsplatzhalter 3">
            <a:extLst>
              <a:ext uri="{FF2B5EF4-FFF2-40B4-BE49-F238E27FC236}">
                <a16:creationId xmlns:a16="http://schemas.microsoft.com/office/drawing/2014/main" id="{EA76A786-C2F4-A5BE-6C22-9973A3551D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656078"/>
              </p:ext>
            </p:extLst>
          </p:nvPr>
        </p:nvGraphicFramePr>
        <p:xfrm>
          <a:off x="838200" y="1962398"/>
          <a:ext cx="9790651" cy="3556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32839">
                  <a:extLst>
                    <a:ext uri="{9D8B030D-6E8A-4147-A177-3AD203B41FA5}">
                      <a16:colId xmlns:a16="http://schemas.microsoft.com/office/drawing/2014/main" val="2159221415"/>
                    </a:ext>
                  </a:extLst>
                </a:gridCol>
                <a:gridCol w="7457812">
                  <a:extLst>
                    <a:ext uri="{9D8B030D-6E8A-4147-A177-3AD203B41FA5}">
                      <a16:colId xmlns:a16="http://schemas.microsoft.com/office/drawing/2014/main" val="2896076831"/>
                    </a:ext>
                  </a:extLst>
                </a:gridCol>
              </a:tblGrid>
              <a:tr h="3878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de-DE" sz="1500" dirty="0">
                          <a:effectLst/>
                        </a:rPr>
                        <a:t>Wieviel?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  <a:effectLst/>
                        </a:rPr>
                        <a:t>Vergütungsvereinbarungen mit den Kostenträgern auf Bundes- und Landesebene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014256"/>
                  </a:ext>
                </a:extLst>
              </a:tr>
              <a:tr h="11993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de-DE" sz="1500" dirty="0">
                          <a:effectLst/>
                        </a:rPr>
                        <a:t>Wie lange?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500" b="1" dirty="0">
                          <a:effectLst/>
                        </a:rPr>
                        <a:t>DRV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6 Monate nach der Rehabilitation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500" dirty="0">
                          <a:solidFill>
                            <a:srgbClr val="FF0000"/>
                          </a:solidFill>
                          <a:effectLst/>
                        </a:rPr>
                        <a:t>       </a:t>
                      </a:r>
                      <a:r>
                        <a:rPr lang="de-DE" sz="1500" dirty="0">
                          <a:solidFill>
                            <a:schemeClr val="tx1"/>
                          </a:solidFill>
                          <a:effectLst/>
                        </a:rPr>
                        <a:t>Beginn</a:t>
                      </a:r>
                      <a:r>
                        <a:rPr lang="de-DE" sz="15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500" dirty="0">
                          <a:effectLst/>
                        </a:rPr>
                        <a:t>innerhalb von 3 Monaten nach Rehabilitation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DE" sz="15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500" b="1" dirty="0">
                          <a:effectLst/>
                        </a:rPr>
                        <a:t>GKV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solange der Behinderte oder von Behinderung be­drohte Mensch auf die fachkundige Leitung durch den Übungslei­ter angewiesen ist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DE" sz="1500" dirty="0">
                        <a:effectLst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500" b="1" dirty="0">
                          <a:effectLst/>
                        </a:rPr>
                        <a:t>DGUV </a:t>
                      </a:r>
                    </a:p>
                    <a:p>
                      <a:pPr marL="32766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500" dirty="0">
                          <a:effectLst/>
                        </a:rPr>
                        <a:t>keine zeitliche Begrenzung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3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DCEFE70-616D-5930-DAEF-EE7F2C473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718" y="-34271"/>
            <a:ext cx="10747664" cy="1410065"/>
          </a:xfrm>
        </p:spPr>
        <p:txBody>
          <a:bodyPr>
            <a:normAutofit/>
          </a:bodyPr>
          <a:lstStyle/>
          <a:p>
            <a:r>
              <a:rPr lang="de-DE" sz="3200" dirty="0"/>
              <a:t>Kostenträger, Antrags- und Verordnungsverfahren, Leistungsabgrenzung 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B7B40D4-A87D-2EC1-CBBC-49F1D93BB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599411"/>
              </p:ext>
            </p:extLst>
          </p:nvPr>
        </p:nvGraphicFramePr>
        <p:xfrm>
          <a:off x="838201" y="1375794"/>
          <a:ext cx="9849371" cy="47772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755">
                  <a:extLst>
                    <a:ext uri="{9D8B030D-6E8A-4147-A177-3AD203B41FA5}">
                      <a16:colId xmlns:a16="http://schemas.microsoft.com/office/drawing/2014/main" val="2739924079"/>
                    </a:ext>
                  </a:extLst>
                </a:gridCol>
                <a:gridCol w="2075404">
                  <a:extLst>
                    <a:ext uri="{9D8B030D-6E8A-4147-A177-3AD203B41FA5}">
                      <a16:colId xmlns:a16="http://schemas.microsoft.com/office/drawing/2014/main" val="1920884752"/>
                    </a:ext>
                  </a:extLst>
                </a:gridCol>
                <a:gridCol w="2075404">
                  <a:extLst>
                    <a:ext uri="{9D8B030D-6E8A-4147-A177-3AD203B41FA5}">
                      <a16:colId xmlns:a16="http://schemas.microsoft.com/office/drawing/2014/main" val="3722773699"/>
                    </a:ext>
                  </a:extLst>
                </a:gridCol>
                <a:gridCol w="2075404">
                  <a:extLst>
                    <a:ext uri="{9D8B030D-6E8A-4147-A177-3AD203B41FA5}">
                      <a16:colId xmlns:a16="http://schemas.microsoft.com/office/drawing/2014/main" val="3735992010"/>
                    </a:ext>
                  </a:extLst>
                </a:gridCol>
                <a:gridCol w="2075404">
                  <a:extLst>
                    <a:ext uri="{9D8B030D-6E8A-4147-A177-3AD203B41FA5}">
                      <a16:colId xmlns:a16="http://schemas.microsoft.com/office/drawing/2014/main" val="828264762"/>
                    </a:ext>
                  </a:extLst>
                </a:gridCol>
              </a:tblGrid>
              <a:tr h="49022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166370" indent="1143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DRV 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16637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GKV </a:t>
                      </a: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16637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SVLFG</a:t>
                      </a: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L="16637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DGUV </a:t>
                      </a: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035379"/>
                  </a:ext>
                </a:extLst>
              </a:tr>
              <a:tr h="73020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Gesetz 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§ 28 SGB VI 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i. V. § 64 SGB IX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43 SGB V  </a:t>
                      </a:r>
                    </a:p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i.V. § 64 SGB IX  </a:t>
                      </a:r>
                    </a:p>
                  </a:txBody>
                  <a:tcPr marL="108000" marR="108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106 Abs. 8 Sat­zung,   </a:t>
                      </a:r>
                    </a:p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V. § 64 SGB IX  </a:t>
                      </a:r>
                    </a:p>
                  </a:txBody>
                  <a:tcPr marL="108000" marR="108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39 SGB VII  </a:t>
                      </a:r>
                    </a:p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V. § 64 SGB IX </a:t>
                      </a:r>
                    </a:p>
                  </a:txBody>
                  <a:tcPr marL="108000" marR="108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7651"/>
                  </a:ext>
                </a:extLst>
              </a:tr>
              <a:tr h="116463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Wer bean­tragt? 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  <a:effectLst/>
                        </a:rPr>
                        <a:t>während der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  <a:effectLst/>
                        </a:rPr>
                        <a:t>Rehabilitation </a:t>
                      </a:r>
                      <a:r>
                        <a:rPr lang="de-DE" sz="1500" strike="noStrike" dirty="0">
                          <a:solidFill>
                            <a:schemeClr val="tx1"/>
                          </a:solidFill>
                          <a:effectLst/>
                        </a:rPr>
                        <a:t>vom </a:t>
                      </a:r>
                      <a:r>
                        <a:rPr lang="de-DE" sz="1500" dirty="0">
                          <a:effectLst/>
                        </a:rPr>
                        <a:t>Rehabilitationsarzt 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niedergelasse­ner behandelnder Arzt  </a:t>
                      </a:r>
                    </a:p>
                  </a:txBody>
                  <a:tcPr marL="108000" marR="108000" marT="108000" marB="108000"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niedergelasse­ner behandelnder Arzt  </a:t>
                      </a:r>
                    </a:p>
                  </a:txBody>
                  <a:tcPr marL="108000" marR="108000" marT="108000" marB="108000"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Gutachter oder            be­handelnder Arzt </a:t>
                      </a:r>
                    </a:p>
                  </a:txBody>
                  <a:tcPr marL="108000" marR="108000" marT="108000" marB="108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406178"/>
                  </a:ext>
                </a:extLst>
              </a:tr>
              <a:tr h="175543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Wie häu­fig, wie  lange ?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 marR="72390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effectLst/>
                        </a:rPr>
                        <a:t>über 6 Monate,            1-2 x pro Woche,            mit Begründung  3 x,                keine Verlänge­rung 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ÜE über 18 Monate oder 120 ÜE über 36 Monate</a:t>
                      </a:r>
                    </a:p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1-2 x pro Woche,       mit Begründung  3 x, weitere Verordnung  mög­lich  </a:t>
                      </a:r>
                    </a:p>
                  </a:txBody>
                  <a:tcPr marL="108000" marR="108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143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ÜE über 18 Monate oder 120 ÜE über 36 Monate</a:t>
                      </a:r>
                    </a:p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1-2 x pro Wo­che,       mit Begrün­dung 3 x, weitere Verordnung  mög­lich </a:t>
                      </a:r>
                    </a:p>
                  </a:txBody>
                  <a:tcPr marL="108000" marR="108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1-2 x pro Woche,       mit Begründung  3 x, keine zeitliche Be­grenzung </a:t>
                      </a:r>
                    </a:p>
                  </a:txBody>
                  <a:tcPr marL="108000" marR="108000" marT="108000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168447"/>
                  </a:ext>
                </a:extLst>
              </a:tr>
              <a:tr h="49022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Antrag 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500" dirty="0">
                          <a:effectLst/>
                        </a:rPr>
                        <a:t>Formular G850 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Formular Nr. 56  </a:t>
                      </a:r>
                    </a:p>
                  </a:txBody>
                  <a:tcPr marL="108000" marR="108000" marT="108000" marB="108000"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Formular Nr. 56 </a:t>
                      </a:r>
                    </a:p>
                  </a:txBody>
                  <a:tcPr marL="108000" marR="108000" marT="108000" marB="108000"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143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frei</a:t>
                      </a:r>
                    </a:p>
                  </a:txBody>
                  <a:tcPr marL="108000" marR="108000" marT="108000" marB="108000"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34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433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F3F4D1B-81FF-49FF-CDB8-38402638E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>
                <a:solidFill>
                  <a:schemeClr val="tx1"/>
                </a:solidFill>
              </a:rPr>
              <a:t>Präsenz eines Arztes ist nicht erforderlich</a:t>
            </a:r>
          </a:p>
          <a:p>
            <a:r>
              <a:rPr lang="de-DE" dirty="0">
                <a:solidFill>
                  <a:schemeClr val="tx1"/>
                </a:solidFill>
              </a:rPr>
              <a:t>indikationsgerechte Zuweisung der Patienten zum Lungensport</a:t>
            </a:r>
          </a:p>
          <a:p>
            <a:r>
              <a:rPr lang="de-DE" dirty="0">
                <a:solidFill>
                  <a:schemeClr val="tx1"/>
                </a:solidFill>
              </a:rPr>
              <a:t>Schulung der Übungsleiter in der Beobachtung der Teilnehmer bezüglich kardialer und pulmonaler Beschwerden vor, während und direkt nach dem Trainingsprogramm</a:t>
            </a:r>
          </a:p>
          <a:p>
            <a:r>
              <a:rPr lang="de-DE" dirty="0">
                <a:solidFill>
                  <a:schemeClr val="tx1"/>
                </a:solidFill>
              </a:rPr>
              <a:t>Kenntnisse der Teilnehmer über Art und Schwere ihrer Erkrankungen, ihre Belastbarkeit und ihre aktuelle Medikation</a:t>
            </a:r>
          </a:p>
          <a:p>
            <a:r>
              <a:rPr lang="de-DE" dirty="0">
                <a:solidFill>
                  <a:schemeClr val="tx1"/>
                </a:solidFill>
              </a:rPr>
              <a:t>Prüfung der aktuellen Befindlichkeit eines jeden Teilnehmers vor Beginn des Sportprogramms, z. B. auch mittels Fragebogen</a:t>
            </a:r>
          </a:p>
          <a:p>
            <a:r>
              <a:rPr lang="de-DE" dirty="0">
                <a:solidFill>
                  <a:schemeClr val="tx1"/>
                </a:solidFill>
              </a:rPr>
              <a:t>Möglichkeit zum raschen Notruf (112) und ein freier Zugang zur Trainingsstätte für den Rettungsdienst 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92864C6-B7C1-DBAC-E963-D7F95F825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Allgemeine Sicherheitsmaßnahmen</a:t>
            </a:r>
          </a:p>
        </p:txBody>
      </p:sp>
    </p:spTree>
    <p:extLst>
      <p:ext uri="{BB962C8B-B14F-4D97-AF65-F5344CB8AC3E}">
        <p14:creationId xmlns:p14="http://schemas.microsoft.com/office/powerpoint/2010/main" val="1772097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9EC1D9FB-52DB-3442-A274-CA372ABAEF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49"/>
            <a:ext cx="5181600" cy="4541667"/>
          </a:xfrm>
        </p:spPr>
        <p:txBody>
          <a:bodyPr>
            <a:normAutofit fontScale="55000" lnSpcReduction="20000"/>
          </a:bodyPr>
          <a:lstStyle/>
          <a:p>
            <a:pPr marL="360363" lvl="0" indent="-3603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3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Blutdruckmessgerät</a:t>
            </a:r>
          </a:p>
          <a:p>
            <a:pPr marL="360363" lvl="0" indent="-3603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3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Stethoskop</a:t>
            </a:r>
          </a:p>
          <a:p>
            <a:pPr marL="360363" lvl="0" indent="-3603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3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Pflaster</a:t>
            </a:r>
          </a:p>
          <a:p>
            <a:pPr marL="360363" lvl="0" indent="-3603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3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desinfizierende Salbe, z. B. </a:t>
            </a:r>
            <a:r>
              <a:rPr lang="de-DE" sz="3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Betaisodonasalbe</a:t>
            </a:r>
            <a:endParaRPr lang="de-DE" sz="3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lvl="0" indent="-3603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3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Verbandsbinden</a:t>
            </a:r>
          </a:p>
          <a:p>
            <a:pPr marL="360363" lvl="0" indent="-3603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3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Kompressionsplatten 10x10 cm</a:t>
            </a:r>
          </a:p>
          <a:p>
            <a:pPr marL="360363" lvl="0" indent="-3603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3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Vinylhandschuhe</a:t>
            </a:r>
          </a:p>
          <a:p>
            <a:pPr marL="360363" lvl="0" indent="-3603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3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Dosieraerosole mit einem kurzwirksamen Beta2-Sympathomimetikum, z. B. Salbutamol, und einem kurzwirksamen Anticholinergikum, z.B. </a:t>
            </a:r>
            <a:r>
              <a:rPr lang="de-DE" sz="3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Atrovent</a:t>
            </a:r>
            <a:endParaRPr lang="de-DE" sz="3800" dirty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DF3E2E-379F-FCF7-938B-9F5FC6BB3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49"/>
            <a:ext cx="5181600" cy="4541667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0363" algn="l"/>
                <a:tab pos="625475" algn="l"/>
              </a:tabLst>
            </a:pPr>
            <a:r>
              <a:rPr lang="de-DE" sz="2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Inhalationshilfen, die mit möglichst allen kurzwirksamen Bronchodilatato­ren kompatibel sind, z. B. Vortex, </a:t>
            </a:r>
            <a:r>
              <a:rPr lang="de-DE" sz="29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Aerochamber</a:t>
            </a:r>
            <a:endParaRPr lang="de-DE" sz="29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0363" algn="l"/>
                <a:tab pos="625475" algn="l"/>
              </a:tabLst>
            </a:pPr>
            <a:r>
              <a:rPr lang="de-DE" sz="29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Prednisolon</a:t>
            </a:r>
            <a:r>
              <a:rPr lang="de-DE" sz="2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Tabletten (20 mg)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0363" algn="l"/>
                <a:tab pos="625475" algn="l"/>
              </a:tabLst>
            </a:pPr>
            <a:r>
              <a:rPr lang="de-DE" sz="2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ein Antihistaminikum, z.B. </a:t>
            </a:r>
            <a:r>
              <a:rPr lang="de-DE" sz="29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Tavegil</a:t>
            </a:r>
            <a:endParaRPr lang="de-DE" sz="29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0363" algn="l"/>
                <a:tab pos="625475" algn="l"/>
              </a:tabLst>
            </a:pPr>
            <a:r>
              <a:rPr lang="de-DE" sz="2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Nitrolingual Spray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0363" algn="l"/>
                <a:tab pos="625475" algn="l"/>
              </a:tabLst>
            </a:pPr>
            <a:r>
              <a:rPr lang="de-DE" sz="2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eine Sauerstoffflasche (optional)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0363" algn="l"/>
                <a:tab pos="625475" algn="l"/>
              </a:tabLst>
            </a:pPr>
            <a:r>
              <a:rPr lang="de-DE" sz="2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optional: Intubationsbesteck, Ambu-Beutel und Tuben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0363" algn="l"/>
                <a:tab pos="625475" algn="l"/>
              </a:tabLst>
            </a:pPr>
            <a:r>
              <a:rPr lang="de-DE" sz="2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Bei eventuell auftretender Hypoglykämie während des Trainings sind Trauben­zucker bzw. zuckerhaltige Getränke hilfreich.</a:t>
            </a:r>
            <a:endParaRPr lang="de-DE" sz="2900" dirty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F8D8DAF-18D7-44CC-6EB5-0F969C6A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1955"/>
            <a:ext cx="9583189" cy="873567"/>
          </a:xfrm>
        </p:spPr>
        <p:txBody>
          <a:bodyPr/>
          <a:lstStyle/>
          <a:p>
            <a:r>
              <a:rPr lang="de-DE" dirty="0"/>
              <a:t>Notfallkoffer</a:t>
            </a:r>
          </a:p>
        </p:txBody>
      </p:sp>
    </p:spTree>
    <p:extLst>
      <p:ext uri="{BB962C8B-B14F-4D97-AF65-F5344CB8AC3E}">
        <p14:creationId xmlns:p14="http://schemas.microsoft.com/office/powerpoint/2010/main" val="299033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7D03355-2576-0FEA-E971-1A1521BA7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360363" indent="-360363">
              <a:lnSpc>
                <a:spcPct val="107000"/>
              </a:lnSpc>
              <a:spcAft>
                <a:spcPts val="1095"/>
              </a:spcAft>
            </a:pPr>
            <a:r>
              <a:rPr lang="de-DE" sz="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 und körperliches Training sind wesentliche Komponenten einer optimier­ten Behandlung von Patienten mit Asthma, COPD, interstitiellen Lungenkrank­heiten, Post-/ </a:t>
            </a:r>
            <a:r>
              <a:rPr lang="de-DE" sz="5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DE" sz="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ong-Covid und Lungenkarzinom. </a:t>
            </a:r>
          </a:p>
          <a:p>
            <a:pPr marL="360363" indent="-360363">
              <a:lnSpc>
                <a:spcPct val="107000"/>
              </a:lnSpc>
              <a:spcAft>
                <a:spcPts val="1095"/>
              </a:spcAft>
            </a:pPr>
            <a:r>
              <a:rPr lang="de-DE" sz="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Körperliches Training im Rahmen von stationären oder ambulanten Rehabilitationsprogrammen führt zu einer besseren Bewäl­tigung der Anforderungen des Alltags und zu einer Steigerung der Lebensquali­tät. </a:t>
            </a:r>
          </a:p>
          <a:p>
            <a:pPr marL="360363" indent="-360363">
              <a:lnSpc>
                <a:spcPct val="107000"/>
              </a:lnSpc>
              <a:spcAft>
                <a:spcPts val="1095"/>
              </a:spcAft>
            </a:pPr>
            <a:r>
              <a:rPr lang="de-DE" sz="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Aufrechterhaltung positiver Trainingseffekte, die insbesondere bei Reha­bilitationsmaßnahmen erreicht werden, ist jedoch nur dann gewährleistet, wenn auch danach, zumindest 1x/Woche, eine sportliche Aktivität stattfindet und die 30 Minuten moderate körperliche Aktivität pro Tag- laut </a:t>
            </a:r>
            <a:br>
              <a:rPr lang="de-DE" sz="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 1 der Sportempfehlungen angestrebt wird.</a:t>
            </a:r>
          </a:p>
          <a:p>
            <a:pPr marL="360363" indent="-360363">
              <a:lnSpc>
                <a:spcPct val="107000"/>
              </a:lnSpc>
              <a:spcAft>
                <a:spcPts val="1095"/>
              </a:spcAft>
            </a:pPr>
            <a:r>
              <a:rPr lang="de-DE" sz="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Hierzu eignet sich die Teilnahme an ambulanten Lungensportgruppen für chro­nisch lungenkranke Patienten, verbunden mit der Anleitung zu einem individuellen Heimprogramm.  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385E084-45B5-231C-F81D-333E8AD9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936" y="0"/>
            <a:ext cx="9583189" cy="873567"/>
          </a:xfrm>
        </p:spPr>
        <p:txBody>
          <a:bodyPr/>
          <a:lstStyle/>
          <a:p>
            <a:r>
              <a:rPr lang="de-DE" dirty="0"/>
              <a:t>Fazit</a:t>
            </a:r>
          </a:p>
        </p:txBody>
      </p:sp>
    </p:spTree>
    <p:extLst>
      <p:ext uri="{BB962C8B-B14F-4D97-AF65-F5344CB8AC3E}">
        <p14:creationId xmlns:p14="http://schemas.microsoft.com/office/powerpoint/2010/main" val="357277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82E4118-31A4-C937-BDD0-6C03ABA31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49"/>
            <a:ext cx="10746996" cy="4863114"/>
          </a:xfrm>
        </p:spPr>
        <p:txBody>
          <a:bodyPr/>
          <a:lstStyle/>
          <a:p>
            <a:pPr marL="360363" indent="-360363"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E3: Falls eine Bewegungssteigerung in Eigenregie nicht realistisch erscheint, soll eine gezielte Beratung über ambulanten Lungensport und/oder Rehabilitation erfolgen.</a:t>
            </a:r>
          </a:p>
          <a:p>
            <a:pPr marL="360363" indent="-360363">
              <a:spcBef>
                <a:spcPts val="0"/>
              </a:spcBef>
              <a:spcAft>
                <a:spcPts val="1200"/>
              </a:spcAft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360363" indent="-360363"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E4: Die Teilnahme am Lungensport soll mindestens einmal pro Woche erfolgen und durch häusliches Training und/oder regelmäßige Bewegung im Alltag ergänzt werden.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2943756-7FC8-DDBB-855A-43D8D19C7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Empfehlungen und Statements</a:t>
            </a:r>
          </a:p>
        </p:txBody>
      </p:sp>
    </p:spTree>
    <p:extLst>
      <p:ext uri="{BB962C8B-B14F-4D97-AF65-F5344CB8AC3E}">
        <p14:creationId xmlns:p14="http://schemas.microsoft.com/office/powerpoint/2010/main" val="138393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82E4118-31A4-C937-BDD0-6C03ABA31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49"/>
            <a:ext cx="10746996" cy="4863114"/>
          </a:xfrm>
        </p:spPr>
        <p:txBody>
          <a:bodyPr/>
          <a:lstStyle/>
          <a:p>
            <a:pPr marL="360363">
              <a:spcBef>
                <a:spcPts val="120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S2: Lungensportgruppen sind von lizensierten Übungsleitern für Lungensport anzuleiten.</a:t>
            </a:r>
          </a:p>
          <a:p>
            <a:pPr marL="360363">
              <a:spcBef>
                <a:spcPts val="120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S3: Die Anwesenheit eines Arztes ist während des Trainings im Lungensport nicht erforderlich.</a:t>
            </a:r>
          </a:p>
          <a:p>
            <a:pPr marL="360363">
              <a:spcBef>
                <a:spcPts val="120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S4: Vor dem Hintergrund der überzeugenden Evidenz ist ein gerätegestütztes körperliches Training sinnvoll und sollte im Rahmen des Lungensports möglich sein und durch die Kostenträger adäquat finanziert werden.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2943756-7FC8-DDBB-855A-43D8D19C7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Empfehlungen und Statements</a:t>
            </a:r>
          </a:p>
        </p:txBody>
      </p:sp>
    </p:spTree>
    <p:extLst>
      <p:ext uri="{BB962C8B-B14F-4D97-AF65-F5344CB8AC3E}">
        <p14:creationId xmlns:p14="http://schemas.microsoft.com/office/powerpoint/2010/main" val="4043646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8151C21-A31B-BF43-4F8A-40017A968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0258"/>
            <a:ext cx="9505426" cy="1426843"/>
          </a:xfrm>
        </p:spPr>
        <p:txBody>
          <a:bodyPr>
            <a:normAutofit/>
          </a:bodyPr>
          <a:lstStyle/>
          <a:p>
            <a:r>
              <a:rPr lang="de-DE" dirty="0"/>
              <a:t>Effekte der Sport- und Bewegungstherapie </a:t>
            </a:r>
            <a:r>
              <a:rPr lang="de-DE" sz="4000" dirty="0"/>
              <a:t>bei chronischen Lungenkrankheiten</a:t>
            </a:r>
          </a:p>
        </p:txBody>
      </p:sp>
      <p:graphicFrame>
        <p:nvGraphicFramePr>
          <p:cNvPr id="4" name="Tabelle 6">
            <a:extLst>
              <a:ext uri="{FF2B5EF4-FFF2-40B4-BE49-F238E27FC236}">
                <a16:creationId xmlns:a16="http://schemas.microsoft.com/office/drawing/2014/main" id="{F8146154-DC0A-8359-52E0-2DC170828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834751"/>
              </p:ext>
            </p:extLst>
          </p:nvPr>
        </p:nvGraphicFramePr>
        <p:xfrm>
          <a:off x="591707" y="1590040"/>
          <a:ext cx="11186436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723">
                  <a:extLst>
                    <a:ext uri="{9D8B030D-6E8A-4147-A177-3AD203B41FA5}">
                      <a16:colId xmlns:a16="http://schemas.microsoft.com/office/drawing/2014/main" val="3440870608"/>
                    </a:ext>
                  </a:extLst>
                </a:gridCol>
                <a:gridCol w="1280179">
                  <a:extLst>
                    <a:ext uri="{9D8B030D-6E8A-4147-A177-3AD203B41FA5}">
                      <a16:colId xmlns:a16="http://schemas.microsoft.com/office/drawing/2014/main" val="2176157483"/>
                    </a:ext>
                  </a:extLst>
                </a:gridCol>
                <a:gridCol w="1593865">
                  <a:extLst>
                    <a:ext uri="{9D8B030D-6E8A-4147-A177-3AD203B41FA5}">
                      <a16:colId xmlns:a16="http://schemas.microsoft.com/office/drawing/2014/main" val="175872138"/>
                    </a:ext>
                  </a:extLst>
                </a:gridCol>
                <a:gridCol w="1557185">
                  <a:extLst>
                    <a:ext uri="{9D8B030D-6E8A-4147-A177-3AD203B41FA5}">
                      <a16:colId xmlns:a16="http://schemas.microsoft.com/office/drawing/2014/main" val="3059911044"/>
                    </a:ext>
                  </a:extLst>
                </a:gridCol>
                <a:gridCol w="1732360">
                  <a:extLst>
                    <a:ext uri="{9D8B030D-6E8A-4147-A177-3AD203B41FA5}">
                      <a16:colId xmlns:a16="http://schemas.microsoft.com/office/drawing/2014/main" val="2891271787"/>
                    </a:ext>
                  </a:extLst>
                </a:gridCol>
                <a:gridCol w="1598062">
                  <a:extLst>
                    <a:ext uri="{9D8B030D-6E8A-4147-A177-3AD203B41FA5}">
                      <a16:colId xmlns:a16="http://schemas.microsoft.com/office/drawing/2014/main" val="750159783"/>
                    </a:ext>
                  </a:extLst>
                </a:gridCol>
                <a:gridCol w="1598062">
                  <a:extLst>
                    <a:ext uri="{9D8B030D-6E8A-4147-A177-3AD203B41FA5}">
                      <a16:colId xmlns:a16="http://schemas.microsoft.com/office/drawing/2014/main" val="3476309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Prognose</a:t>
                      </a:r>
                    </a:p>
                  </a:txBody>
                  <a:tcPr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Funktion</a:t>
                      </a:r>
                    </a:p>
                    <a:p>
                      <a:r>
                        <a:rPr lang="de-DE" dirty="0"/>
                        <a:t>der</a:t>
                      </a:r>
                    </a:p>
                    <a:p>
                      <a:r>
                        <a:rPr lang="de-DE" dirty="0"/>
                        <a:t>Skelett-muskeln</a:t>
                      </a:r>
                    </a:p>
                  </a:txBody>
                  <a:tcPr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Belastbarkeit</a:t>
                      </a:r>
                    </a:p>
                  </a:txBody>
                  <a:tcPr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Symptomatik</a:t>
                      </a:r>
                    </a:p>
                  </a:txBody>
                  <a:tcPr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Lungenfunktion</a:t>
                      </a:r>
                    </a:p>
                  </a:txBody>
                  <a:tcPr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Lebensqualität</a:t>
                      </a:r>
                    </a:p>
                  </a:txBody>
                  <a:tcPr anchor="ctr">
                    <a:solidFill>
                      <a:srgbClr val="267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Prognose</a:t>
                      </a:r>
                    </a:p>
                  </a:txBody>
                  <a:tcPr anchor="ctr">
                    <a:solidFill>
                      <a:srgbClr val="2673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55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COPD</a:t>
                      </a:r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↓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:</a:t>
                      </a:r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04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Asthma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↓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: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i="0" u="none" strike="noStrike" baseline="0" dirty="0"/>
                        <a:t>?</a:t>
                      </a:r>
                      <a:endParaRPr lang="de-DE" sz="18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20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Interstitielle</a:t>
                      </a:r>
                    </a:p>
                    <a:p>
                      <a:r>
                        <a:rPr lang="de-DE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Lungenkrankheiten</a:t>
                      </a:r>
                      <a:endParaRPr lang="de-DE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?</a:t>
                      </a:r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↓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:</a:t>
                      </a:r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?</a:t>
                      </a:r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8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Mukoviszidose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?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: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?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46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Pulmonal-arterielle</a:t>
                      </a:r>
                    </a:p>
                    <a:p>
                      <a:r>
                        <a:rPr lang="de-DE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Hypertonie</a:t>
                      </a:r>
                      <a:endParaRPr lang="de-DE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↓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:</a:t>
                      </a:r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?</a:t>
                      </a:r>
                    </a:p>
                  </a:txBody>
                  <a:tcPr anchor="ctr">
                    <a:solidFill>
                      <a:srgbClr val="CA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78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Lungenkarzinom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?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↑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↓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: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u="none" strike="noStrike" baseline="0" dirty="0"/>
                        <a:t>(↑)</a:t>
                      </a:r>
                      <a:endParaRPr lang="de-DE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?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02596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47D96C69-422E-29CF-9964-8FDA16F02E49}"/>
              </a:ext>
            </a:extLst>
          </p:cNvPr>
          <p:cNvSpPr txBox="1"/>
          <p:nvPr/>
        </p:nvSpPr>
        <p:spPr>
          <a:xfrm>
            <a:off x="838201" y="5410899"/>
            <a:ext cx="10855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b="0" i="0" u="none" strike="noStrike" baseline="0" dirty="0"/>
              <a:t>COPD: chronisch obstruktive Lungenerkrankung; </a:t>
            </a:r>
          </a:p>
          <a:p>
            <a:pPr algn="l"/>
            <a:r>
              <a:rPr lang="de-DE" sz="1800" b="0" i="0" u="none" strike="noStrike" baseline="0" dirty="0"/>
              <a:t>↑↑ = starke Zunahme; ↑ = Zunahme; ↓ = Abnahme; : = kein Effekt; ? = unzureichende Datenlage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5917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1E7E8A0-1011-37A1-8347-F90D9285C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7129"/>
            <a:ext cx="10419826" cy="4608780"/>
          </a:xfrm>
        </p:spPr>
        <p:txBody>
          <a:bodyPr/>
          <a:lstStyle/>
          <a:p>
            <a:pPr marL="0" indent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3200" i="0" u="none" strike="noStrike" baseline="0" dirty="0">
                <a:solidFill>
                  <a:srgbClr val="2673A5"/>
                </a:solidFill>
              </a:rPr>
              <a:t>Ärztliche Untersuchung</a:t>
            </a:r>
          </a:p>
          <a:p>
            <a:pPr marL="360363" indent="-360363" algn="l">
              <a:spcBef>
                <a:spcPts val="0"/>
              </a:spcBef>
              <a:spcAft>
                <a:spcPts val="1200"/>
              </a:spcAft>
            </a:pPr>
            <a:r>
              <a:rPr lang="de-DE" b="0" i="0" u="none" strike="noStrike" baseline="0" dirty="0">
                <a:solidFill>
                  <a:schemeClr val="tx1"/>
                </a:solidFill>
              </a:rPr>
              <a:t>körperliche Untersuchung</a:t>
            </a:r>
          </a:p>
          <a:p>
            <a:pPr marL="360363" indent="-360363" algn="l">
              <a:spcBef>
                <a:spcPts val="0"/>
              </a:spcBef>
              <a:spcAft>
                <a:spcPts val="1200"/>
              </a:spcAft>
            </a:pPr>
            <a:r>
              <a:rPr lang="de-DE" b="0" i="0" u="none" strike="noStrike" baseline="0" dirty="0">
                <a:solidFill>
                  <a:schemeClr val="tx1"/>
                </a:solidFill>
              </a:rPr>
              <a:t>Lungenfunktionsprüfung</a:t>
            </a:r>
          </a:p>
          <a:p>
            <a:pPr marL="360363" indent="-360363" algn="l">
              <a:spcBef>
                <a:spcPts val="0"/>
              </a:spcBef>
              <a:spcAft>
                <a:spcPts val="1200"/>
              </a:spcAft>
            </a:pPr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gf. Allergiediagnostik u.a.</a:t>
            </a:r>
          </a:p>
          <a:p>
            <a:pPr marL="360363" indent="-360363" algn="l">
              <a:spcBef>
                <a:spcPts val="0"/>
              </a:spcBef>
              <a:spcAft>
                <a:spcPts val="1200"/>
              </a:spcAft>
            </a:pPr>
            <a:r>
              <a:rPr lang="de-DE" b="0" i="0" u="none" strike="noStrike" baseline="0" dirty="0">
                <a:solidFill>
                  <a:schemeClr val="tx1"/>
                </a:solidFill>
              </a:rPr>
              <a:t>EKG in Ruhe und unter Belastung mit Messung der Sauerstoffsättigung (SaO</a:t>
            </a:r>
            <a:r>
              <a:rPr lang="de-DE" b="0" i="0" u="none" strike="noStrike" baseline="-25000" dirty="0">
                <a:solidFill>
                  <a:schemeClr val="tx1"/>
                </a:solidFill>
              </a:rPr>
              <a:t>2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)</a:t>
            </a:r>
          </a:p>
          <a:p>
            <a:pPr marL="817563" lvl="2" indent="-3603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b="0" i="0" u="none" strike="noStrike" baseline="0" dirty="0">
                <a:solidFill>
                  <a:schemeClr val="tx1"/>
                </a:solidFill>
              </a:rPr>
              <a:t>bei auffälliger SaO</a:t>
            </a:r>
            <a:r>
              <a:rPr lang="de-DE" b="0" i="0" u="none" strike="noStrike" baseline="-25000" dirty="0">
                <a:solidFill>
                  <a:schemeClr val="tx1"/>
                </a:solidFill>
              </a:rPr>
              <a:t>2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: Blutgasanalyse</a:t>
            </a:r>
          </a:p>
          <a:p>
            <a:pPr marL="360363" indent="-360363" algn="l">
              <a:spcBef>
                <a:spcPts val="0"/>
              </a:spcBef>
              <a:spcAft>
                <a:spcPts val="1200"/>
              </a:spcAft>
            </a:pPr>
            <a:r>
              <a:rPr lang="de-DE" b="0" i="0" u="none" strike="noStrike" baseline="0" dirty="0">
                <a:solidFill>
                  <a:schemeClr val="tx1"/>
                </a:solidFill>
              </a:rPr>
              <a:t>Dokumentation des Erreichens der geforderten Mindestbelastbarkeit und der individuellen Belastbarkeit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Titel 2">
            <a:extLst>
              <a:ext uri="{FF2B5EF4-FFF2-40B4-BE49-F238E27FC236}">
                <a16:creationId xmlns:a16="http://schemas.microsoft.com/office/drawing/2014/main" id="{22785771-E323-91F6-67CC-14B5237AC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093036" cy="873125"/>
          </a:xfrm>
        </p:spPr>
        <p:txBody>
          <a:bodyPr>
            <a:noAutofit/>
          </a:bodyPr>
          <a:lstStyle/>
          <a:p>
            <a:r>
              <a:rPr lang="de-DE" sz="3600" dirty="0"/>
              <a:t>Voraussetzungen für die Teilnahme am Lungensport</a:t>
            </a:r>
          </a:p>
        </p:txBody>
      </p:sp>
    </p:spTree>
    <p:extLst>
      <p:ext uri="{BB962C8B-B14F-4D97-AF65-F5344CB8AC3E}">
        <p14:creationId xmlns:p14="http://schemas.microsoft.com/office/powerpoint/2010/main" val="146769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1E7E8A0-1011-37A1-8347-F90D9285C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7129"/>
            <a:ext cx="10419826" cy="4608780"/>
          </a:xfrm>
        </p:spPr>
        <p:txBody>
          <a:bodyPr>
            <a:normAutofit lnSpcReduction="10000"/>
          </a:bodyPr>
          <a:lstStyle/>
          <a:p>
            <a:pPr marL="0" indent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3200" i="0" u="none" strike="noStrike" baseline="0" dirty="0">
                <a:solidFill>
                  <a:srgbClr val="2673A5"/>
                </a:solidFill>
              </a:rPr>
              <a:t>Ärztliche Untersuchung</a:t>
            </a:r>
          </a:p>
          <a:p>
            <a:pPr marL="360363" indent="-360363">
              <a:spcBef>
                <a:spcPts val="0"/>
              </a:spcBef>
              <a:spcAft>
                <a:spcPts val="1200"/>
              </a:spcAft>
              <a:tabLst>
                <a:tab pos="715963" algn="l"/>
                <a:tab pos="806450" algn="l"/>
              </a:tabLst>
            </a:pPr>
            <a:r>
              <a:rPr lang="de-DE" dirty="0">
                <a:solidFill>
                  <a:schemeClr val="tx1"/>
                </a:solidFill>
              </a:rPr>
              <a:t>Mindestbelastbarkeit: 25 Watt über 2 Minuten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(ggf. 15 – 30 Minuten nach Inhalation von 2 Hüben eines kurz wirksamen Beta</a:t>
            </a:r>
            <a:r>
              <a:rPr lang="de-DE" baseline="-25000" dirty="0">
                <a:solidFill>
                  <a:schemeClr val="tx1"/>
                </a:solidFill>
              </a:rPr>
              <a:t>2</a:t>
            </a:r>
            <a:r>
              <a:rPr lang="de-DE" dirty="0">
                <a:solidFill>
                  <a:schemeClr val="tx1"/>
                </a:solidFill>
              </a:rPr>
              <a:t>-Sympathomimetikums)</a:t>
            </a:r>
          </a:p>
          <a:p>
            <a:pPr marL="360363" indent="-360363">
              <a:spcBef>
                <a:spcPts val="0"/>
              </a:spcBef>
              <a:spcAft>
                <a:spcPts val="1200"/>
              </a:spcAft>
              <a:tabLst>
                <a:tab pos="715963" algn="l"/>
                <a:tab pos="806450" algn="l"/>
              </a:tabLst>
            </a:pPr>
            <a:r>
              <a:rPr lang="de-DE" dirty="0">
                <a:solidFill>
                  <a:schemeClr val="tx1"/>
                </a:solidFill>
              </a:rPr>
              <a:t>O</a:t>
            </a:r>
            <a:r>
              <a:rPr lang="de-DE" baseline="-25000" dirty="0">
                <a:solidFill>
                  <a:schemeClr val="tx1"/>
                </a:solidFill>
              </a:rPr>
              <a:t>2</a:t>
            </a:r>
            <a:r>
              <a:rPr lang="de-DE" dirty="0">
                <a:solidFill>
                  <a:schemeClr val="tx1"/>
                </a:solidFill>
              </a:rPr>
              <a:t>-Sättigung über 90% unter Belastung (25 Watt),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ggf. unter Sauerstoffgabe</a:t>
            </a:r>
          </a:p>
          <a:p>
            <a:pPr marL="360363" indent="-360363">
              <a:spcBef>
                <a:spcPts val="0"/>
              </a:spcBef>
              <a:spcAft>
                <a:spcPts val="1200"/>
              </a:spcAft>
              <a:tabLst>
                <a:tab pos="715963" algn="l"/>
                <a:tab pos="806450" algn="l"/>
              </a:tabLst>
            </a:pPr>
            <a:r>
              <a:rPr lang="de-DE" dirty="0">
                <a:solidFill>
                  <a:schemeClr val="tx1"/>
                </a:solidFill>
              </a:rPr>
              <a:t>unter Belastung: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systolischer Blutdruck 	  &lt; 220 </a:t>
            </a:r>
            <a:r>
              <a:rPr lang="de-DE" dirty="0" err="1">
                <a:solidFill>
                  <a:schemeClr val="tx1"/>
                </a:solidFill>
              </a:rPr>
              <a:t>mmHg</a:t>
            </a:r>
            <a:r>
              <a:rPr lang="de-DE" dirty="0">
                <a:solidFill>
                  <a:schemeClr val="tx1"/>
                </a:solidFill>
              </a:rPr>
              <a:t>,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diastolischer Blutdruck  &lt; 120 </a:t>
            </a:r>
            <a:r>
              <a:rPr lang="de-DE" dirty="0" err="1">
                <a:solidFill>
                  <a:schemeClr val="tx1"/>
                </a:solidFill>
              </a:rPr>
              <a:t>mmHg</a:t>
            </a:r>
            <a:endParaRPr lang="de-DE" dirty="0">
              <a:solidFill>
                <a:schemeClr val="tx1"/>
              </a:solidFill>
            </a:endParaRPr>
          </a:p>
          <a:p>
            <a:pPr marL="360363" indent="-360363">
              <a:spcBef>
                <a:spcPts val="0"/>
              </a:spcBef>
              <a:spcAft>
                <a:spcPts val="1200"/>
              </a:spcAft>
              <a:tabLst>
                <a:tab pos="715963" algn="l"/>
                <a:tab pos="806450" algn="l"/>
              </a:tabLst>
            </a:pPr>
            <a:r>
              <a:rPr lang="de-DE" dirty="0">
                <a:solidFill>
                  <a:schemeClr val="tx1"/>
                </a:solidFill>
              </a:rPr>
              <a:t>keine </a:t>
            </a:r>
            <a:r>
              <a:rPr lang="de-DE" dirty="0" err="1">
                <a:solidFill>
                  <a:schemeClr val="tx1"/>
                </a:solidFill>
              </a:rPr>
              <a:t>Ischämiezeichen</a:t>
            </a:r>
            <a:r>
              <a:rPr lang="de-DE" dirty="0">
                <a:solidFill>
                  <a:schemeClr val="tx1"/>
                </a:solidFill>
              </a:rPr>
              <a:t> oder bedrohliche Rhythmusstörungen während der Belastung</a:t>
            </a:r>
          </a:p>
        </p:txBody>
      </p:sp>
      <p:sp>
        <p:nvSpPr>
          <p:cNvPr id="5" name="Titel 2">
            <a:extLst>
              <a:ext uri="{FF2B5EF4-FFF2-40B4-BE49-F238E27FC236}">
                <a16:creationId xmlns:a16="http://schemas.microsoft.com/office/drawing/2014/main" id="{22785771-E323-91F6-67CC-14B5237AC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727" y="0"/>
            <a:ext cx="9583738" cy="873125"/>
          </a:xfrm>
        </p:spPr>
        <p:txBody>
          <a:bodyPr>
            <a:noAutofit/>
          </a:bodyPr>
          <a:lstStyle/>
          <a:p>
            <a:r>
              <a:rPr lang="de-DE" sz="3600" dirty="0"/>
              <a:t>Voraussetzungen für die Teilnahme am Lungensport</a:t>
            </a:r>
          </a:p>
        </p:txBody>
      </p:sp>
    </p:spTree>
    <p:extLst>
      <p:ext uri="{BB962C8B-B14F-4D97-AF65-F5344CB8AC3E}">
        <p14:creationId xmlns:p14="http://schemas.microsoft.com/office/powerpoint/2010/main" val="401869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C4AD3BA-176C-2E43-EF32-B9CE14A32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2620"/>
            <a:ext cx="10327547" cy="4351338"/>
          </a:xfrm>
        </p:spPr>
        <p:txBody>
          <a:bodyPr/>
          <a:lstStyle/>
          <a:p>
            <a:pPr marL="360363" indent="-360363" algn="l"/>
            <a:r>
              <a:rPr lang="de-DE" b="0" i="0" u="none" strike="noStrike" baseline="0" dirty="0">
                <a:solidFill>
                  <a:schemeClr val="tx1"/>
                </a:solidFill>
              </a:rPr>
              <a:t>symptomatische KHK</a:t>
            </a:r>
          </a:p>
          <a:p>
            <a:pPr marL="360363" indent="-360363" algn="l"/>
            <a:r>
              <a:rPr lang="de-DE" b="0" i="0" u="none" strike="noStrike" baseline="0" dirty="0">
                <a:solidFill>
                  <a:schemeClr val="tx1"/>
                </a:solidFill>
              </a:rPr>
              <a:t>dekompensierte Herzinsuffizienz</a:t>
            </a:r>
          </a:p>
          <a:p>
            <a:pPr marL="360363" indent="-360363" algn="l"/>
            <a:r>
              <a:rPr lang="de-DE" b="0" i="0" u="none" strike="noStrike" baseline="0" dirty="0">
                <a:solidFill>
                  <a:schemeClr val="tx1"/>
                </a:solidFill>
              </a:rPr>
              <a:t>hämodynamisch wirksame Herzrhythmusstörungen</a:t>
            </a:r>
          </a:p>
          <a:p>
            <a:pPr marL="360363" indent="-360363" algn="l"/>
            <a:r>
              <a:rPr lang="de-DE" b="0" i="0" u="none" strike="noStrike" baseline="0" dirty="0">
                <a:solidFill>
                  <a:schemeClr val="tx1"/>
                </a:solidFill>
              </a:rPr>
              <a:t>hämodynamisch bedeutsame </a:t>
            </a:r>
            <a:r>
              <a:rPr lang="de-DE" b="0" i="0" u="none" strike="noStrike" baseline="0" dirty="0" err="1">
                <a:solidFill>
                  <a:schemeClr val="tx1"/>
                </a:solidFill>
              </a:rPr>
              <a:t>Vitien</a:t>
            </a:r>
            <a:endParaRPr lang="de-DE" b="0" i="0" u="none" strike="noStrike" baseline="0" dirty="0">
              <a:solidFill>
                <a:schemeClr val="tx1"/>
              </a:solidFill>
            </a:endParaRPr>
          </a:p>
          <a:p>
            <a:pPr marL="360363" indent="-360363" algn="l"/>
            <a:r>
              <a:rPr lang="de-DE" b="0" i="0" u="none" strike="noStrike" baseline="0" dirty="0">
                <a:solidFill>
                  <a:schemeClr val="tx1"/>
                </a:solidFill>
              </a:rPr>
              <a:t>unzureichend eingestellte arterielle Hypertonie</a:t>
            </a:r>
          </a:p>
          <a:p>
            <a:pPr marL="360363" indent="-360363" algn="l"/>
            <a:r>
              <a:rPr lang="de-DE" b="0" i="0" u="none" strike="noStrike" baseline="0" dirty="0">
                <a:solidFill>
                  <a:schemeClr val="tx1"/>
                </a:solidFill>
              </a:rPr>
              <a:t>bedeutsame </a:t>
            </a:r>
            <a:r>
              <a:rPr lang="de-DE" b="0" i="0" u="none" strike="noStrike" baseline="0" dirty="0" err="1">
                <a:solidFill>
                  <a:schemeClr val="tx1"/>
                </a:solidFill>
              </a:rPr>
              <a:t>hypoxämische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 Insuffizienz (PaO</a:t>
            </a:r>
            <a:r>
              <a:rPr lang="de-DE" b="0" i="0" u="none" strike="noStrike" baseline="-25000" dirty="0">
                <a:solidFill>
                  <a:schemeClr val="tx1"/>
                </a:solidFill>
              </a:rPr>
              <a:t>2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 &lt; 55 </a:t>
            </a:r>
            <a:r>
              <a:rPr lang="de-DE" b="0" i="0" u="none" strike="noStrike" baseline="0" dirty="0" err="1">
                <a:solidFill>
                  <a:schemeClr val="tx1"/>
                </a:solidFill>
              </a:rPr>
              <a:t>mmHg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 bzw. SaO</a:t>
            </a:r>
            <a:r>
              <a:rPr lang="de-DE" b="0" i="0" u="none" strike="noStrike" baseline="-25000" dirty="0">
                <a:solidFill>
                  <a:schemeClr val="tx1"/>
                </a:solidFill>
              </a:rPr>
              <a:t>2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 &lt; 88% in Ruhe) trotz Sauerstoffsupplementierung</a:t>
            </a:r>
          </a:p>
          <a:p>
            <a:pPr marL="360363" indent="-360363" algn="l"/>
            <a:r>
              <a:rPr lang="de-DE" b="0" i="0" u="none" strike="noStrike" baseline="0" dirty="0" err="1">
                <a:solidFill>
                  <a:schemeClr val="tx1"/>
                </a:solidFill>
              </a:rPr>
              <a:t>hyperkapnische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 Insuffizienz mit PaCO</a:t>
            </a:r>
            <a:r>
              <a:rPr lang="de-DE" b="0" i="0" u="none" strike="noStrike" baseline="-25000" dirty="0">
                <a:solidFill>
                  <a:schemeClr val="tx1"/>
                </a:solidFill>
              </a:rPr>
              <a:t>2</a:t>
            </a:r>
            <a:r>
              <a:rPr lang="de-DE" b="0" i="0" u="none" strike="noStrike" baseline="0" dirty="0">
                <a:solidFill>
                  <a:schemeClr val="tx1"/>
                </a:solidFill>
              </a:rPr>
              <a:t> &gt; 50 </a:t>
            </a:r>
            <a:r>
              <a:rPr lang="de-DE" b="0" i="0" u="none" strike="noStrike" baseline="0" dirty="0" err="1">
                <a:solidFill>
                  <a:schemeClr val="tx1"/>
                </a:solidFill>
              </a:rPr>
              <a:t>mmHg</a:t>
            </a:r>
            <a:endParaRPr lang="de-DE" b="0" i="0" u="none" strike="noStrike" baseline="0" dirty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7F8B0AA-3746-19F1-2971-C627C438A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Ausschlusskriterien </a:t>
            </a:r>
          </a:p>
        </p:txBody>
      </p:sp>
    </p:spTree>
    <p:extLst>
      <p:ext uri="{BB962C8B-B14F-4D97-AF65-F5344CB8AC3E}">
        <p14:creationId xmlns:p14="http://schemas.microsoft.com/office/powerpoint/2010/main" val="3598387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C4AD3BA-176C-2E43-EF32-B9CE14A32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2620"/>
            <a:ext cx="10327547" cy="4351338"/>
          </a:xfrm>
        </p:spPr>
        <p:txBody>
          <a:bodyPr/>
          <a:lstStyle/>
          <a:p>
            <a:pPr marL="360363" indent="-360363" algn="l"/>
            <a:r>
              <a:rPr lang="de-DE" sz="2800" b="0" i="0" u="none" strike="noStrike" baseline="0" dirty="0">
                <a:solidFill>
                  <a:schemeClr val="tx1"/>
                </a:solidFill>
              </a:rPr>
              <a:t>Zustand nach Dekompensation eines </a:t>
            </a:r>
            <a:r>
              <a:rPr lang="de-DE" sz="2800" b="0" i="0" u="none" strike="noStrike" baseline="0" dirty="0" err="1">
                <a:solidFill>
                  <a:schemeClr val="tx1"/>
                </a:solidFill>
              </a:rPr>
              <a:t>Cor</a:t>
            </a:r>
            <a:r>
              <a:rPr lang="de-DE" sz="2800" b="0" i="0" u="none" strike="noStrike" baseline="0" dirty="0">
                <a:solidFill>
                  <a:schemeClr val="tx1"/>
                </a:solidFill>
              </a:rPr>
              <a:t> pulmonale</a:t>
            </a:r>
          </a:p>
          <a:p>
            <a:pPr marL="360363" indent="-360363" algn="l"/>
            <a:r>
              <a:rPr lang="de-DE" sz="2800" b="0" i="0" u="none" strike="noStrike" baseline="0" dirty="0">
                <a:solidFill>
                  <a:schemeClr val="tx1"/>
                </a:solidFill>
              </a:rPr>
              <a:t>Rechtsherzbelastung bei pulmonaler Hypertonie in Ruhe (</a:t>
            </a:r>
            <a:r>
              <a:rPr lang="de-DE" sz="2800" b="0" i="0" u="none" strike="noStrike" baseline="0" dirty="0" err="1">
                <a:solidFill>
                  <a:schemeClr val="tx1"/>
                </a:solidFill>
              </a:rPr>
              <a:t>pulmonalarterieller</a:t>
            </a:r>
            <a:r>
              <a:rPr lang="de-DE" sz="2800" b="0" i="0" u="none" strike="noStrike" baseline="0" dirty="0">
                <a:solidFill>
                  <a:schemeClr val="tx1"/>
                </a:solidFill>
              </a:rPr>
              <a:t> Mitteldruck &gt; 25 </a:t>
            </a:r>
            <a:r>
              <a:rPr lang="de-DE" sz="2800" b="0" i="0" u="none" strike="noStrike" baseline="0" dirty="0" err="1">
                <a:solidFill>
                  <a:schemeClr val="tx1"/>
                </a:solidFill>
              </a:rPr>
              <a:t>mmHg</a:t>
            </a:r>
            <a:r>
              <a:rPr lang="de-DE" sz="2800" b="0" i="0" u="none" strike="noStrike" baseline="0" dirty="0">
                <a:solidFill>
                  <a:schemeClr val="tx1"/>
                </a:solidFill>
              </a:rPr>
              <a:t>)</a:t>
            </a:r>
          </a:p>
          <a:p>
            <a:pPr marL="360363" indent="-360363" algn="l"/>
            <a:r>
              <a:rPr lang="de-DE" sz="2800" b="0" i="0" u="none" strike="noStrike" baseline="0" dirty="0">
                <a:solidFill>
                  <a:schemeClr val="tx1"/>
                </a:solidFill>
              </a:rPr>
              <a:t>Belastbarkeit auf dem Ergometer &lt; 25 Watt</a:t>
            </a:r>
          </a:p>
          <a:p>
            <a:pPr marL="360363" indent="-360363" algn="l"/>
            <a:r>
              <a:rPr lang="de-DE" sz="2800" b="0" i="0" u="none" strike="noStrike" baseline="0" dirty="0">
                <a:solidFill>
                  <a:schemeClr val="tx1"/>
                </a:solidFill>
              </a:rPr>
              <a:t>instabiles Asthma bronchiale, exazerbierte COPD</a:t>
            </a:r>
          </a:p>
          <a:p>
            <a:pPr marL="360363" indent="-360363" algn="l"/>
            <a:r>
              <a:rPr lang="de-DE" sz="2800" b="0" i="0" u="none" strike="noStrike" baseline="0" dirty="0">
                <a:solidFill>
                  <a:schemeClr val="tx1"/>
                </a:solidFill>
              </a:rPr>
              <a:t>akute Thrombose oder Embolie</a:t>
            </a:r>
          </a:p>
          <a:p>
            <a:pPr marL="360363" indent="-360363" algn="l"/>
            <a:r>
              <a:rPr lang="de-DE" sz="2800" b="0" i="0" u="none" strike="noStrike" baseline="0" dirty="0">
                <a:solidFill>
                  <a:schemeClr val="tx1"/>
                </a:solidFill>
              </a:rPr>
              <a:t>Instabilität etwaiger Komorbiditäten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7F8B0AA-3746-19F1-2971-C627C438A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583189" cy="873567"/>
          </a:xfrm>
        </p:spPr>
        <p:txBody>
          <a:bodyPr/>
          <a:lstStyle/>
          <a:p>
            <a:r>
              <a:rPr lang="de-DE" dirty="0"/>
              <a:t>Ausschlusskriterien (Fortsetzung) </a:t>
            </a:r>
          </a:p>
        </p:txBody>
      </p:sp>
    </p:spTree>
    <p:extLst>
      <p:ext uri="{BB962C8B-B14F-4D97-AF65-F5344CB8AC3E}">
        <p14:creationId xmlns:p14="http://schemas.microsoft.com/office/powerpoint/2010/main" val="302607419"/>
      </p:ext>
    </p:extLst>
  </p:cSld>
  <p:clrMapOvr>
    <a:masterClrMapping/>
  </p:clrMapOvr>
</p:sld>
</file>

<file path=ppt/theme/theme1.xml><?xml version="1.0" encoding="utf-8"?>
<a:theme xmlns:a="http://schemas.openxmlformats.org/drawingml/2006/main" name="Lungensport_16_9_202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ngensport_16_9_2023" id="{2E9CC74E-3693-48F9-A282-57F5966BF9E0}" vid="{7FBEBD20-5FFD-4FE3-87C7-59C8AFA980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Lungensport_16_9_2023</Template>
  <TotalTime>0</TotalTime>
  <Words>1983</Words>
  <Application>Microsoft Office PowerPoint</Application>
  <PresentationFormat>Breitbild</PresentationFormat>
  <Paragraphs>312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Wingdings</vt:lpstr>
      <vt:lpstr>Lungensport_16_9_2023</vt:lpstr>
      <vt:lpstr>Ambulanter Lungensport und körperliches Training bei Patienten mit Atemwegs- und Lungenkrankheiten</vt:lpstr>
      <vt:lpstr>Empfehlungen und Statements</vt:lpstr>
      <vt:lpstr>Empfehlungen und Statements</vt:lpstr>
      <vt:lpstr>Empfehlungen und Statements</vt:lpstr>
      <vt:lpstr>Effekte der Sport- und Bewegungstherapie bei chronischen Lungenkrankheiten</vt:lpstr>
      <vt:lpstr>Voraussetzungen für die Teilnahme am Lungensport</vt:lpstr>
      <vt:lpstr>Voraussetzungen für die Teilnahme am Lungensport</vt:lpstr>
      <vt:lpstr>Ausschlusskriterien </vt:lpstr>
      <vt:lpstr>Ausschlusskriterien (Fortsetzung) </vt:lpstr>
      <vt:lpstr>Patienten mit COPD </vt:lpstr>
      <vt:lpstr>Patienten mit Lungenkarzinom</vt:lpstr>
      <vt:lpstr>Patienten mit Mukoviszidose</vt:lpstr>
      <vt:lpstr>Auswahl des Sportprogramms</vt:lpstr>
      <vt:lpstr>modifizierte Borg Skala</vt:lpstr>
      <vt:lpstr>Auswahl des Sportprogramms</vt:lpstr>
      <vt:lpstr>Sport für Kinder mit Asthma</vt:lpstr>
      <vt:lpstr>Gerätegestütztes Training</vt:lpstr>
      <vt:lpstr>Durchführung eines Ausdauertrainings </vt:lpstr>
      <vt:lpstr>Intervalltraining erscheint als geeignete Trainingsform, </vt:lpstr>
      <vt:lpstr>Durchführung eines Krafttrainings </vt:lpstr>
      <vt:lpstr>Aufbau einer Übungseinheit (60-90 Min.)</vt:lpstr>
      <vt:lpstr>Kriterien für die Durchführung des Rehabilitationssports (nach BAR und DBS) </vt:lpstr>
      <vt:lpstr>Kriterien für die Durchführung des Rehabilitationssports (nach BAR und DBS) </vt:lpstr>
      <vt:lpstr>Kostenträger, Antrags- und Verordnungsverfahren, Leistungsabgrenzung </vt:lpstr>
      <vt:lpstr>Allgemeine Sicherheitsmaßnahmen</vt:lpstr>
      <vt:lpstr>Notfallkoffer</vt:lpstr>
      <vt:lpstr>Fazit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Ambulanter Lungensport und körperliches Training bei Patienten mit Atemwegs- und Lungenkrankheiten</dc:title>
  <dc:creator>Miriam Rüsing</dc:creator>
  <cp:lastModifiedBy>Miriam Rüsing</cp:lastModifiedBy>
  <cp:revision>23</cp:revision>
  <dcterms:created xsi:type="dcterms:W3CDTF">2023-03-06T10:05:31Z</dcterms:created>
  <dcterms:modified xsi:type="dcterms:W3CDTF">2023-03-06T14:47:39Z</dcterms:modified>
</cp:coreProperties>
</file>